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2.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60" r:id="rId4"/>
  </p:sldMasterIdLst>
  <p:notesMasterIdLst>
    <p:notesMasterId r:id="rId20"/>
  </p:notesMasterIdLst>
  <p:sldIdLst>
    <p:sldId id="298" r:id="rId5"/>
    <p:sldId id="301" r:id="rId6"/>
    <p:sldId id="300" r:id="rId7"/>
    <p:sldId id="302" r:id="rId8"/>
    <p:sldId id="303" r:id="rId9"/>
    <p:sldId id="304" r:id="rId10"/>
    <p:sldId id="313" r:id="rId11"/>
    <p:sldId id="306" r:id="rId12"/>
    <p:sldId id="305" r:id="rId13"/>
    <p:sldId id="308" r:id="rId14"/>
    <p:sldId id="307" r:id="rId15"/>
    <p:sldId id="309" r:id="rId16"/>
    <p:sldId id="312" r:id="rId17"/>
    <p:sldId id="310" r:id="rId18"/>
    <p:sldId id="311"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80" autoAdjust="0"/>
    <p:restoredTop sz="94619" autoAdjust="0"/>
  </p:normalViewPr>
  <p:slideViewPr>
    <p:cSldViewPr snapToGrid="0">
      <p:cViewPr>
        <p:scale>
          <a:sx n="67" d="100"/>
          <a:sy n="67" d="100"/>
        </p:scale>
        <p:origin x="568" y="-1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1277A8-7D51-43EA-950A-69C49EA1AE56}"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EBD1530C-9DC9-49FC-AB1C-6097F37540BD}">
      <dgm:prSet/>
      <dgm:spPr/>
      <dgm:t>
        <a:bodyPr/>
        <a:lstStyle/>
        <a:p>
          <a:r>
            <a:rPr lang="en-US"/>
            <a:t>Introduction</a:t>
          </a:r>
        </a:p>
      </dgm:t>
    </dgm:pt>
    <dgm:pt modelId="{65C5A2E0-0DDD-4152-8265-2C0F8F8457A0}" type="parTrans" cxnId="{8AC8DF7F-682F-4F9E-837B-0B8529129588}">
      <dgm:prSet/>
      <dgm:spPr/>
      <dgm:t>
        <a:bodyPr/>
        <a:lstStyle/>
        <a:p>
          <a:endParaRPr lang="en-US"/>
        </a:p>
      </dgm:t>
    </dgm:pt>
    <dgm:pt modelId="{45F2B8EF-DDBE-40EB-BD1E-E8F935CD54BA}" type="sibTrans" cxnId="{8AC8DF7F-682F-4F9E-837B-0B8529129588}">
      <dgm:prSet/>
      <dgm:spPr/>
      <dgm:t>
        <a:bodyPr/>
        <a:lstStyle/>
        <a:p>
          <a:endParaRPr lang="en-US"/>
        </a:p>
      </dgm:t>
    </dgm:pt>
    <dgm:pt modelId="{FA45AD09-5ABF-4E2F-BC21-BD227AB0A461}">
      <dgm:prSet/>
      <dgm:spPr/>
      <dgm:t>
        <a:bodyPr/>
        <a:lstStyle/>
        <a:p>
          <a:r>
            <a:rPr lang="en-US"/>
            <a:t>Data</a:t>
          </a:r>
        </a:p>
      </dgm:t>
    </dgm:pt>
    <dgm:pt modelId="{CCD38E5F-EE0C-4ED0-8B92-886826394F39}" type="parTrans" cxnId="{106DB90D-80EF-4786-B898-69D2BCC84BCE}">
      <dgm:prSet/>
      <dgm:spPr/>
      <dgm:t>
        <a:bodyPr/>
        <a:lstStyle/>
        <a:p>
          <a:endParaRPr lang="en-US"/>
        </a:p>
      </dgm:t>
    </dgm:pt>
    <dgm:pt modelId="{4D6FC67E-6FDD-4256-9BA6-6D4EF5044462}" type="sibTrans" cxnId="{106DB90D-80EF-4786-B898-69D2BCC84BCE}">
      <dgm:prSet/>
      <dgm:spPr/>
      <dgm:t>
        <a:bodyPr/>
        <a:lstStyle/>
        <a:p>
          <a:endParaRPr lang="en-US"/>
        </a:p>
      </dgm:t>
    </dgm:pt>
    <dgm:pt modelId="{FFEEDBC1-4C49-4FCF-A1B1-80685BB89599}">
      <dgm:prSet/>
      <dgm:spPr/>
      <dgm:t>
        <a:bodyPr/>
        <a:lstStyle/>
        <a:p>
          <a:r>
            <a:rPr lang="en-US"/>
            <a:t>Modeling </a:t>
          </a:r>
        </a:p>
      </dgm:t>
    </dgm:pt>
    <dgm:pt modelId="{3F08B0F3-4910-4C32-A27D-E5E49FFACD7B}" type="parTrans" cxnId="{58AD74EF-58BE-4776-88CC-D3826E7FC96A}">
      <dgm:prSet/>
      <dgm:spPr/>
      <dgm:t>
        <a:bodyPr/>
        <a:lstStyle/>
        <a:p>
          <a:endParaRPr lang="en-US"/>
        </a:p>
      </dgm:t>
    </dgm:pt>
    <dgm:pt modelId="{A709AF23-5A45-4770-8FE6-1346CC669929}" type="sibTrans" cxnId="{58AD74EF-58BE-4776-88CC-D3826E7FC96A}">
      <dgm:prSet/>
      <dgm:spPr/>
      <dgm:t>
        <a:bodyPr/>
        <a:lstStyle/>
        <a:p>
          <a:endParaRPr lang="en-US"/>
        </a:p>
      </dgm:t>
    </dgm:pt>
    <dgm:pt modelId="{AB1CD7AB-5669-477E-91AC-202B74C16879}">
      <dgm:prSet/>
      <dgm:spPr/>
      <dgm:t>
        <a:bodyPr/>
        <a:lstStyle/>
        <a:p>
          <a:r>
            <a:rPr lang="en-US" dirty="0"/>
            <a:t>Takeaways</a:t>
          </a:r>
        </a:p>
      </dgm:t>
    </dgm:pt>
    <dgm:pt modelId="{D41CF765-EFCA-4FB5-BE74-B726C6BBD74E}" type="parTrans" cxnId="{56FABC91-91A9-4499-A260-C99140AD3D33}">
      <dgm:prSet/>
      <dgm:spPr/>
      <dgm:t>
        <a:bodyPr/>
        <a:lstStyle/>
        <a:p>
          <a:endParaRPr lang="en-US"/>
        </a:p>
      </dgm:t>
    </dgm:pt>
    <dgm:pt modelId="{420D3FF6-5776-4A18-B49E-83363DD39A4A}" type="sibTrans" cxnId="{56FABC91-91A9-4499-A260-C99140AD3D33}">
      <dgm:prSet/>
      <dgm:spPr/>
      <dgm:t>
        <a:bodyPr/>
        <a:lstStyle/>
        <a:p>
          <a:endParaRPr lang="en-US"/>
        </a:p>
      </dgm:t>
    </dgm:pt>
    <dgm:pt modelId="{88DD5695-3EFD-48D8-95B4-647914704FA6}">
      <dgm:prSet/>
      <dgm:spPr/>
      <dgm:t>
        <a:bodyPr/>
        <a:lstStyle/>
        <a:p>
          <a:r>
            <a:rPr lang="en-US" dirty="0"/>
            <a:t>Assumptions and Ethical matters</a:t>
          </a:r>
        </a:p>
      </dgm:t>
    </dgm:pt>
    <dgm:pt modelId="{094594DC-B542-4EA8-BF4D-C2EA2E16470A}" type="parTrans" cxnId="{338D661D-79A6-4A7D-9A89-888F6D8230E1}">
      <dgm:prSet/>
      <dgm:spPr/>
      <dgm:t>
        <a:bodyPr/>
        <a:lstStyle/>
        <a:p>
          <a:endParaRPr lang="en-US"/>
        </a:p>
      </dgm:t>
    </dgm:pt>
    <dgm:pt modelId="{F44B188C-4758-4265-92D5-7C9AEA69395D}" type="sibTrans" cxnId="{338D661D-79A6-4A7D-9A89-888F6D8230E1}">
      <dgm:prSet/>
      <dgm:spPr/>
      <dgm:t>
        <a:bodyPr/>
        <a:lstStyle/>
        <a:p>
          <a:endParaRPr lang="en-US"/>
        </a:p>
      </dgm:t>
    </dgm:pt>
    <dgm:pt modelId="{332557A7-DA45-47C0-B7BB-CEFF05B5FB70}">
      <dgm:prSet/>
      <dgm:spPr/>
      <dgm:t>
        <a:bodyPr/>
        <a:lstStyle/>
        <a:p>
          <a:r>
            <a:rPr lang="en-US"/>
            <a:t>References</a:t>
          </a:r>
        </a:p>
      </dgm:t>
    </dgm:pt>
    <dgm:pt modelId="{B1707666-ED56-4568-9F54-7EC65E6765CF}" type="parTrans" cxnId="{C0AAB633-704F-4406-97A7-180BA7866046}">
      <dgm:prSet/>
      <dgm:spPr/>
      <dgm:t>
        <a:bodyPr/>
        <a:lstStyle/>
        <a:p>
          <a:endParaRPr lang="en-US"/>
        </a:p>
      </dgm:t>
    </dgm:pt>
    <dgm:pt modelId="{CE8C1B68-0B3D-4DAD-BA26-50BCF14442A3}" type="sibTrans" cxnId="{C0AAB633-704F-4406-97A7-180BA7866046}">
      <dgm:prSet/>
      <dgm:spPr/>
      <dgm:t>
        <a:bodyPr/>
        <a:lstStyle/>
        <a:p>
          <a:endParaRPr lang="en-US"/>
        </a:p>
      </dgm:t>
    </dgm:pt>
    <dgm:pt modelId="{931B84CA-0FF8-4EC3-9004-3000631AEFDE}" type="pres">
      <dgm:prSet presAssocID="{7E1277A8-7D51-43EA-950A-69C49EA1AE56}" presName="linear" presStyleCnt="0">
        <dgm:presLayoutVars>
          <dgm:animLvl val="lvl"/>
          <dgm:resizeHandles val="exact"/>
        </dgm:presLayoutVars>
      </dgm:prSet>
      <dgm:spPr/>
    </dgm:pt>
    <dgm:pt modelId="{7C102D16-EE8B-471E-B31F-F44DAC57CE82}" type="pres">
      <dgm:prSet presAssocID="{EBD1530C-9DC9-49FC-AB1C-6097F37540BD}" presName="parentText" presStyleLbl="node1" presStyleIdx="0" presStyleCnt="6">
        <dgm:presLayoutVars>
          <dgm:chMax val="0"/>
          <dgm:bulletEnabled val="1"/>
        </dgm:presLayoutVars>
      </dgm:prSet>
      <dgm:spPr/>
    </dgm:pt>
    <dgm:pt modelId="{BFD5440B-0BE4-4EC4-BF1C-C0E63F00ED0D}" type="pres">
      <dgm:prSet presAssocID="{45F2B8EF-DDBE-40EB-BD1E-E8F935CD54BA}" presName="spacer" presStyleCnt="0"/>
      <dgm:spPr/>
    </dgm:pt>
    <dgm:pt modelId="{D2731490-BBD1-473B-88D8-AA954903C57C}" type="pres">
      <dgm:prSet presAssocID="{FA45AD09-5ABF-4E2F-BC21-BD227AB0A461}" presName="parentText" presStyleLbl="node1" presStyleIdx="1" presStyleCnt="6">
        <dgm:presLayoutVars>
          <dgm:chMax val="0"/>
          <dgm:bulletEnabled val="1"/>
        </dgm:presLayoutVars>
      </dgm:prSet>
      <dgm:spPr/>
    </dgm:pt>
    <dgm:pt modelId="{96D72C4F-FF2E-4C52-BE04-13E7FAB4774E}" type="pres">
      <dgm:prSet presAssocID="{4D6FC67E-6FDD-4256-9BA6-6D4EF5044462}" presName="spacer" presStyleCnt="0"/>
      <dgm:spPr/>
    </dgm:pt>
    <dgm:pt modelId="{C4F17C18-8A1C-45C5-968D-2899DDB41EDE}" type="pres">
      <dgm:prSet presAssocID="{FFEEDBC1-4C49-4FCF-A1B1-80685BB89599}" presName="parentText" presStyleLbl="node1" presStyleIdx="2" presStyleCnt="6">
        <dgm:presLayoutVars>
          <dgm:chMax val="0"/>
          <dgm:bulletEnabled val="1"/>
        </dgm:presLayoutVars>
      </dgm:prSet>
      <dgm:spPr/>
    </dgm:pt>
    <dgm:pt modelId="{466B1443-8379-4A53-955C-2A38DE4639A6}" type="pres">
      <dgm:prSet presAssocID="{A709AF23-5A45-4770-8FE6-1346CC669929}" presName="spacer" presStyleCnt="0"/>
      <dgm:spPr/>
    </dgm:pt>
    <dgm:pt modelId="{447B8EEC-74B0-4E2C-9236-FF163A9531C3}" type="pres">
      <dgm:prSet presAssocID="{AB1CD7AB-5669-477E-91AC-202B74C16879}" presName="parentText" presStyleLbl="node1" presStyleIdx="3" presStyleCnt="6">
        <dgm:presLayoutVars>
          <dgm:chMax val="0"/>
          <dgm:bulletEnabled val="1"/>
        </dgm:presLayoutVars>
      </dgm:prSet>
      <dgm:spPr/>
    </dgm:pt>
    <dgm:pt modelId="{29D1FFE7-F6C0-4042-BDA4-7C34CD22BDDC}" type="pres">
      <dgm:prSet presAssocID="{420D3FF6-5776-4A18-B49E-83363DD39A4A}" presName="spacer" presStyleCnt="0"/>
      <dgm:spPr/>
    </dgm:pt>
    <dgm:pt modelId="{99D98882-AA11-406B-A7AE-1A1D7386E4B7}" type="pres">
      <dgm:prSet presAssocID="{88DD5695-3EFD-48D8-95B4-647914704FA6}" presName="parentText" presStyleLbl="node1" presStyleIdx="4" presStyleCnt="6">
        <dgm:presLayoutVars>
          <dgm:chMax val="0"/>
          <dgm:bulletEnabled val="1"/>
        </dgm:presLayoutVars>
      </dgm:prSet>
      <dgm:spPr/>
    </dgm:pt>
    <dgm:pt modelId="{A65FFFC7-5A5C-4B7B-AF16-3326253BF759}" type="pres">
      <dgm:prSet presAssocID="{F44B188C-4758-4265-92D5-7C9AEA69395D}" presName="spacer" presStyleCnt="0"/>
      <dgm:spPr/>
    </dgm:pt>
    <dgm:pt modelId="{51294896-81B2-44DB-B3D5-2AA49F36930B}" type="pres">
      <dgm:prSet presAssocID="{332557A7-DA45-47C0-B7BB-CEFF05B5FB70}" presName="parentText" presStyleLbl="node1" presStyleIdx="5" presStyleCnt="6">
        <dgm:presLayoutVars>
          <dgm:chMax val="0"/>
          <dgm:bulletEnabled val="1"/>
        </dgm:presLayoutVars>
      </dgm:prSet>
      <dgm:spPr/>
    </dgm:pt>
  </dgm:ptLst>
  <dgm:cxnLst>
    <dgm:cxn modelId="{106DB90D-80EF-4786-B898-69D2BCC84BCE}" srcId="{7E1277A8-7D51-43EA-950A-69C49EA1AE56}" destId="{FA45AD09-5ABF-4E2F-BC21-BD227AB0A461}" srcOrd="1" destOrd="0" parTransId="{CCD38E5F-EE0C-4ED0-8B92-886826394F39}" sibTransId="{4D6FC67E-6FDD-4256-9BA6-6D4EF5044462}"/>
    <dgm:cxn modelId="{338D661D-79A6-4A7D-9A89-888F6D8230E1}" srcId="{7E1277A8-7D51-43EA-950A-69C49EA1AE56}" destId="{88DD5695-3EFD-48D8-95B4-647914704FA6}" srcOrd="4" destOrd="0" parTransId="{094594DC-B542-4EA8-BF4D-C2EA2E16470A}" sibTransId="{F44B188C-4758-4265-92D5-7C9AEA69395D}"/>
    <dgm:cxn modelId="{C0AAB633-704F-4406-97A7-180BA7866046}" srcId="{7E1277A8-7D51-43EA-950A-69C49EA1AE56}" destId="{332557A7-DA45-47C0-B7BB-CEFF05B5FB70}" srcOrd="5" destOrd="0" parTransId="{B1707666-ED56-4568-9F54-7EC65E6765CF}" sibTransId="{CE8C1B68-0B3D-4DAD-BA26-50BCF14442A3}"/>
    <dgm:cxn modelId="{646A7439-CCCB-495D-AB7C-606E52007B1B}" type="presOf" srcId="{FA45AD09-5ABF-4E2F-BC21-BD227AB0A461}" destId="{D2731490-BBD1-473B-88D8-AA954903C57C}" srcOrd="0" destOrd="0" presId="urn:microsoft.com/office/officeart/2005/8/layout/vList2"/>
    <dgm:cxn modelId="{8AC8DF7F-682F-4F9E-837B-0B8529129588}" srcId="{7E1277A8-7D51-43EA-950A-69C49EA1AE56}" destId="{EBD1530C-9DC9-49FC-AB1C-6097F37540BD}" srcOrd="0" destOrd="0" parTransId="{65C5A2E0-0DDD-4152-8265-2C0F8F8457A0}" sibTransId="{45F2B8EF-DDBE-40EB-BD1E-E8F935CD54BA}"/>
    <dgm:cxn modelId="{AA3B1385-7C7B-4B97-BD4F-CA98FE4F8D13}" type="presOf" srcId="{FFEEDBC1-4C49-4FCF-A1B1-80685BB89599}" destId="{C4F17C18-8A1C-45C5-968D-2899DDB41EDE}" srcOrd="0" destOrd="0" presId="urn:microsoft.com/office/officeart/2005/8/layout/vList2"/>
    <dgm:cxn modelId="{56FABC91-91A9-4499-A260-C99140AD3D33}" srcId="{7E1277A8-7D51-43EA-950A-69C49EA1AE56}" destId="{AB1CD7AB-5669-477E-91AC-202B74C16879}" srcOrd="3" destOrd="0" parTransId="{D41CF765-EFCA-4FB5-BE74-B726C6BBD74E}" sibTransId="{420D3FF6-5776-4A18-B49E-83363DD39A4A}"/>
    <dgm:cxn modelId="{DB8B6ACB-17D5-46E8-B51A-4915A501481D}" type="presOf" srcId="{332557A7-DA45-47C0-B7BB-CEFF05B5FB70}" destId="{51294896-81B2-44DB-B3D5-2AA49F36930B}" srcOrd="0" destOrd="0" presId="urn:microsoft.com/office/officeart/2005/8/layout/vList2"/>
    <dgm:cxn modelId="{2FFD60D9-2E69-4C62-AABB-7D3A9F00594C}" type="presOf" srcId="{AB1CD7AB-5669-477E-91AC-202B74C16879}" destId="{447B8EEC-74B0-4E2C-9236-FF163A9531C3}" srcOrd="0" destOrd="0" presId="urn:microsoft.com/office/officeart/2005/8/layout/vList2"/>
    <dgm:cxn modelId="{10F9A4DF-7443-4123-8C37-8F6E69866105}" type="presOf" srcId="{7E1277A8-7D51-43EA-950A-69C49EA1AE56}" destId="{931B84CA-0FF8-4EC3-9004-3000631AEFDE}" srcOrd="0" destOrd="0" presId="urn:microsoft.com/office/officeart/2005/8/layout/vList2"/>
    <dgm:cxn modelId="{47276CEB-4C16-4CE3-AAA9-03AA0C43D0CC}" type="presOf" srcId="{88DD5695-3EFD-48D8-95B4-647914704FA6}" destId="{99D98882-AA11-406B-A7AE-1A1D7386E4B7}" srcOrd="0" destOrd="0" presId="urn:microsoft.com/office/officeart/2005/8/layout/vList2"/>
    <dgm:cxn modelId="{B3A65AEB-3D77-4FEA-9AC6-A4F5FE5E4C2C}" type="presOf" srcId="{EBD1530C-9DC9-49FC-AB1C-6097F37540BD}" destId="{7C102D16-EE8B-471E-B31F-F44DAC57CE82}" srcOrd="0" destOrd="0" presId="urn:microsoft.com/office/officeart/2005/8/layout/vList2"/>
    <dgm:cxn modelId="{58AD74EF-58BE-4776-88CC-D3826E7FC96A}" srcId="{7E1277A8-7D51-43EA-950A-69C49EA1AE56}" destId="{FFEEDBC1-4C49-4FCF-A1B1-80685BB89599}" srcOrd="2" destOrd="0" parTransId="{3F08B0F3-4910-4C32-A27D-E5E49FFACD7B}" sibTransId="{A709AF23-5A45-4770-8FE6-1346CC669929}"/>
    <dgm:cxn modelId="{302F6341-284B-4812-8D99-6A652510C55D}" type="presParOf" srcId="{931B84CA-0FF8-4EC3-9004-3000631AEFDE}" destId="{7C102D16-EE8B-471E-B31F-F44DAC57CE82}" srcOrd="0" destOrd="0" presId="urn:microsoft.com/office/officeart/2005/8/layout/vList2"/>
    <dgm:cxn modelId="{6981CBE6-FA4F-4F32-9FE3-025933EC01B4}" type="presParOf" srcId="{931B84CA-0FF8-4EC3-9004-3000631AEFDE}" destId="{BFD5440B-0BE4-4EC4-BF1C-C0E63F00ED0D}" srcOrd="1" destOrd="0" presId="urn:microsoft.com/office/officeart/2005/8/layout/vList2"/>
    <dgm:cxn modelId="{0023EA70-373E-42BC-A4E0-A81F3007D3C5}" type="presParOf" srcId="{931B84CA-0FF8-4EC3-9004-3000631AEFDE}" destId="{D2731490-BBD1-473B-88D8-AA954903C57C}" srcOrd="2" destOrd="0" presId="urn:microsoft.com/office/officeart/2005/8/layout/vList2"/>
    <dgm:cxn modelId="{1F2F8EC6-C705-4EF6-A185-E0ADE226C2D9}" type="presParOf" srcId="{931B84CA-0FF8-4EC3-9004-3000631AEFDE}" destId="{96D72C4F-FF2E-4C52-BE04-13E7FAB4774E}" srcOrd="3" destOrd="0" presId="urn:microsoft.com/office/officeart/2005/8/layout/vList2"/>
    <dgm:cxn modelId="{5AF294C1-635E-4DBB-B7F6-4E8096BBC172}" type="presParOf" srcId="{931B84CA-0FF8-4EC3-9004-3000631AEFDE}" destId="{C4F17C18-8A1C-45C5-968D-2899DDB41EDE}" srcOrd="4" destOrd="0" presId="urn:microsoft.com/office/officeart/2005/8/layout/vList2"/>
    <dgm:cxn modelId="{7E8D6FC6-56FE-435F-8F2E-0F87A709A87E}" type="presParOf" srcId="{931B84CA-0FF8-4EC3-9004-3000631AEFDE}" destId="{466B1443-8379-4A53-955C-2A38DE4639A6}" srcOrd="5" destOrd="0" presId="urn:microsoft.com/office/officeart/2005/8/layout/vList2"/>
    <dgm:cxn modelId="{A028338A-232E-4AC6-B23A-BC2041950393}" type="presParOf" srcId="{931B84CA-0FF8-4EC3-9004-3000631AEFDE}" destId="{447B8EEC-74B0-4E2C-9236-FF163A9531C3}" srcOrd="6" destOrd="0" presId="urn:microsoft.com/office/officeart/2005/8/layout/vList2"/>
    <dgm:cxn modelId="{7CC01F94-7EED-45EB-B435-3CD55E46B536}" type="presParOf" srcId="{931B84CA-0FF8-4EC3-9004-3000631AEFDE}" destId="{29D1FFE7-F6C0-4042-BDA4-7C34CD22BDDC}" srcOrd="7" destOrd="0" presId="urn:microsoft.com/office/officeart/2005/8/layout/vList2"/>
    <dgm:cxn modelId="{F6433DB7-0694-405F-AFF6-71C2B08A3918}" type="presParOf" srcId="{931B84CA-0FF8-4EC3-9004-3000631AEFDE}" destId="{99D98882-AA11-406B-A7AE-1A1D7386E4B7}" srcOrd="8" destOrd="0" presId="urn:microsoft.com/office/officeart/2005/8/layout/vList2"/>
    <dgm:cxn modelId="{7D8943C1-BF87-4DF3-8841-B629D21BE4ED}" type="presParOf" srcId="{931B84CA-0FF8-4EC3-9004-3000631AEFDE}" destId="{A65FFFC7-5A5C-4B7B-AF16-3326253BF759}" srcOrd="9" destOrd="0" presId="urn:microsoft.com/office/officeart/2005/8/layout/vList2"/>
    <dgm:cxn modelId="{C705AF3C-4E0A-4711-8711-132D60192269}" type="presParOf" srcId="{931B84CA-0FF8-4EC3-9004-3000631AEFDE}" destId="{51294896-81B2-44DB-B3D5-2AA49F36930B}" srcOrd="1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102D16-EE8B-471E-B31F-F44DAC57CE82}">
      <dsp:nvSpPr>
        <dsp:cNvPr id="0" name=""/>
        <dsp:cNvSpPr/>
      </dsp:nvSpPr>
      <dsp:spPr>
        <a:xfrm>
          <a:off x="0" y="101736"/>
          <a:ext cx="6797675" cy="821339"/>
        </a:xfrm>
        <a:prstGeom prst="roundRect">
          <a:avLst/>
        </a:prstGeom>
        <a:solidFill>
          <a:schemeClr val="accent5">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a:t>Introduction</a:t>
          </a:r>
        </a:p>
      </dsp:txBody>
      <dsp:txXfrm>
        <a:off x="40094" y="141830"/>
        <a:ext cx="6717487" cy="741151"/>
      </dsp:txXfrm>
    </dsp:sp>
    <dsp:sp modelId="{D2731490-BBD1-473B-88D8-AA954903C57C}">
      <dsp:nvSpPr>
        <dsp:cNvPr id="0" name=""/>
        <dsp:cNvSpPr/>
      </dsp:nvSpPr>
      <dsp:spPr>
        <a:xfrm>
          <a:off x="0" y="1026756"/>
          <a:ext cx="6797675" cy="821339"/>
        </a:xfrm>
        <a:prstGeom prst="roundRect">
          <a:avLst/>
        </a:prstGeom>
        <a:solidFill>
          <a:schemeClr val="accent5">
            <a:hueOff val="-565503"/>
            <a:satOff val="-15968"/>
            <a:lumOff val="-3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a:t>Data</a:t>
          </a:r>
        </a:p>
      </dsp:txBody>
      <dsp:txXfrm>
        <a:off x="40094" y="1066850"/>
        <a:ext cx="6717487" cy="741151"/>
      </dsp:txXfrm>
    </dsp:sp>
    <dsp:sp modelId="{C4F17C18-8A1C-45C5-968D-2899DDB41EDE}">
      <dsp:nvSpPr>
        <dsp:cNvPr id="0" name=""/>
        <dsp:cNvSpPr/>
      </dsp:nvSpPr>
      <dsp:spPr>
        <a:xfrm>
          <a:off x="0" y="1951776"/>
          <a:ext cx="6797675" cy="821339"/>
        </a:xfrm>
        <a:prstGeom prst="roundRect">
          <a:avLst/>
        </a:prstGeom>
        <a:solidFill>
          <a:schemeClr val="accent5">
            <a:hueOff val="-1131006"/>
            <a:satOff val="-31936"/>
            <a:lumOff val="-79"/>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a:t>Modeling </a:t>
          </a:r>
        </a:p>
      </dsp:txBody>
      <dsp:txXfrm>
        <a:off x="40094" y="1991870"/>
        <a:ext cx="6717487" cy="741151"/>
      </dsp:txXfrm>
    </dsp:sp>
    <dsp:sp modelId="{447B8EEC-74B0-4E2C-9236-FF163A9531C3}">
      <dsp:nvSpPr>
        <dsp:cNvPr id="0" name=""/>
        <dsp:cNvSpPr/>
      </dsp:nvSpPr>
      <dsp:spPr>
        <a:xfrm>
          <a:off x="0" y="2876796"/>
          <a:ext cx="6797675" cy="821339"/>
        </a:xfrm>
        <a:prstGeom prst="roundRect">
          <a:avLst/>
        </a:prstGeom>
        <a:solidFill>
          <a:schemeClr val="accent5">
            <a:hueOff val="-1696509"/>
            <a:satOff val="-47903"/>
            <a:lumOff val="-11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dirty="0"/>
            <a:t>Takeaways</a:t>
          </a:r>
        </a:p>
      </dsp:txBody>
      <dsp:txXfrm>
        <a:off x="40094" y="2916890"/>
        <a:ext cx="6717487" cy="741151"/>
      </dsp:txXfrm>
    </dsp:sp>
    <dsp:sp modelId="{99D98882-AA11-406B-A7AE-1A1D7386E4B7}">
      <dsp:nvSpPr>
        <dsp:cNvPr id="0" name=""/>
        <dsp:cNvSpPr/>
      </dsp:nvSpPr>
      <dsp:spPr>
        <a:xfrm>
          <a:off x="0" y="3801816"/>
          <a:ext cx="6797675" cy="821339"/>
        </a:xfrm>
        <a:prstGeom prst="roundRect">
          <a:avLst/>
        </a:prstGeom>
        <a:solidFill>
          <a:schemeClr val="accent5">
            <a:hueOff val="-2262012"/>
            <a:satOff val="-63871"/>
            <a:lumOff val="-158"/>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dirty="0"/>
            <a:t>Assumptions and Ethical matters</a:t>
          </a:r>
        </a:p>
      </dsp:txBody>
      <dsp:txXfrm>
        <a:off x="40094" y="3841910"/>
        <a:ext cx="6717487" cy="741151"/>
      </dsp:txXfrm>
    </dsp:sp>
    <dsp:sp modelId="{51294896-81B2-44DB-B3D5-2AA49F36930B}">
      <dsp:nvSpPr>
        <dsp:cNvPr id="0" name=""/>
        <dsp:cNvSpPr/>
      </dsp:nvSpPr>
      <dsp:spPr>
        <a:xfrm>
          <a:off x="0" y="4726835"/>
          <a:ext cx="6797675" cy="821339"/>
        </a:xfrm>
        <a:prstGeom prst="roundRect">
          <a:avLst/>
        </a:prstGeom>
        <a:solidFill>
          <a:schemeClr val="accent5">
            <a:hueOff val="-2827515"/>
            <a:satOff val="-79839"/>
            <a:lumOff val="-197"/>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a:t>References</a:t>
          </a:r>
        </a:p>
      </dsp:txBody>
      <dsp:txXfrm>
        <a:off x="40094" y="4766929"/>
        <a:ext cx="6717487" cy="74115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jpeg>
</file>

<file path=ppt/media/image13.png>
</file>

<file path=ppt/media/image14.svg>
</file>

<file path=ppt/media/image15.jpeg>
</file>

<file path=ppt/media/image2.png>
</file>

<file path=ppt/media/image3.jpeg>
</file>

<file path=ppt/media/image4.jpeg>
</file>

<file path=ppt/media/image5.jpe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139A67-FDAB-4ACD-A46B-F9A2DB58243B}" type="datetimeFigureOut">
              <a:rPr lang="en-US" smtClean="0"/>
              <a:t>7/7/2023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8FCAD7-5A88-487E-827B-16E75EBAF2F7}" type="slidenum">
              <a:rPr lang="en-US" smtClean="0"/>
              <a:t>‹#›</a:t>
            </a:fld>
            <a:endParaRPr lang="en-US"/>
          </a:p>
        </p:txBody>
      </p:sp>
    </p:spTree>
    <p:extLst>
      <p:ext uri="{BB962C8B-B14F-4D97-AF65-F5344CB8AC3E}">
        <p14:creationId xmlns:p14="http://schemas.microsoft.com/office/powerpoint/2010/main" val="42900806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cs typeface="Calibri"/>
              </a:rPr>
              <a:t>Today I would like to present our findings in a predictive analytics on the World Happiness Report based set number of factors. </a:t>
            </a:r>
          </a:p>
          <a:p>
            <a:endParaRPr lang="en-US" dirty="0"/>
          </a:p>
        </p:txBody>
      </p:sp>
      <p:sp>
        <p:nvSpPr>
          <p:cNvPr id="4" name="Slide Number Placeholder 3"/>
          <p:cNvSpPr>
            <a:spLocks noGrp="1"/>
          </p:cNvSpPr>
          <p:nvPr>
            <p:ph type="sldNum" sz="quarter" idx="5"/>
          </p:nvPr>
        </p:nvSpPr>
        <p:spPr/>
        <p:txBody>
          <a:bodyPr/>
          <a:lstStyle/>
          <a:p>
            <a:fld id="{3F8FCAD7-5A88-487E-827B-16E75EBAF2F7}" type="slidenum">
              <a:rPr lang="en-US" smtClean="0"/>
              <a:t>1</a:t>
            </a:fld>
            <a:endParaRPr lang="en-US"/>
          </a:p>
        </p:txBody>
      </p:sp>
    </p:spTree>
    <p:extLst>
      <p:ext uri="{BB962C8B-B14F-4D97-AF65-F5344CB8AC3E}">
        <p14:creationId xmlns:p14="http://schemas.microsoft.com/office/powerpoint/2010/main" val="24442744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be covering a brief about the project, go over data and a</a:t>
            </a:r>
          </a:p>
        </p:txBody>
      </p:sp>
      <p:sp>
        <p:nvSpPr>
          <p:cNvPr id="4" name="Slide Number Placeholder 3"/>
          <p:cNvSpPr>
            <a:spLocks noGrp="1"/>
          </p:cNvSpPr>
          <p:nvPr>
            <p:ph type="sldNum" sz="quarter" idx="5"/>
          </p:nvPr>
        </p:nvSpPr>
        <p:spPr/>
        <p:txBody>
          <a:bodyPr/>
          <a:lstStyle/>
          <a:p>
            <a:fld id="{3F8FCAD7-5A88-487E-827B-16E75EBAF2F7}" type="slidenum">
              <a:rPr lang="en-US" smtClean="0"/>
              <a:t>2</a:t>
            </a:fld>
            <a:endParaRPr lang="en-US"/>
          </a:p>
        </p:txBody>
      </p:sp>
    </p:spTree>
    <p:extLst>
      <p:ext uri="{BB962C8B-B14F-4D97-AF65-F5344CB8AC3E}">
        <p14:creationId xmlns:p14="http://schemas.microsoft.com/office/powerpoint/2010/main" val="559835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Times New Roman" panose="02020603050405020304" pitchFamily="18" charset="0"/>
                <a:cs typeface="Times New Roman" panose="02020603050405020304" pitchFamily="18" charset="0"/>
              </a:rPr>
              <a:t>the average value for each factor is calculated, factors being GDP per capita, Social Support, Healthy Life Expectancy, Freedom, Generosity, Perceptions of corruption. This will provide a view of which factor impacted the most for each year. </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Times New Roman" panose="02020603050405020304" pitchFamily="18" charset="0"/>
                <a:cs typeface="Times New Roman" panose="02020603050405020304" pitchFamily="18" charset="0"/>
              </a:rPr>
              <a:t>Overall, it seems like the year 2019 had more influence on the happiness score in factors like GDP and Family support. The year 2016 seems to have had lesser average scores in most factors.</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3F8FCAD7-5A88-487E-827B-16E75EBAF2F7}" type="slidenum">
              <a:rPr lang="en-US" smtClean="0"/>
              <a:t>6</a:t>
            </a:fld>
            <a:endParaRPr lang="en-US"/>
          </a:p>
        </p:txBody>
      </p:sp>
    </p:spTree>
    <p:extLst>
      <p:ext uri="{BB962C8B-B14F-4D97-AF65-F5344CB8AC3E}">
        <p14:creationId xmlns:p14="http://schemas.microsoft.com/office/powerpoint/2010/main" val="27299292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Times New Roman" panose="02020603050405020304" pitchFamily="18" charset="0"/>
                <a:cs typeface="Times New Roman" panose="02020603050405020304" pitchFamily="18" charset="0"/>
              </a:rPr>
              <a:t>Next, plotting the value of each factor against the overall rank will provide a view of where the density of the values lay.</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20000"/>
              </a:lnSpc>
              <a:spcBef>
                <a:spcPts val="0"/>
              </a:spcBef>
              <a:spcAft>
                <a:spcPts val="1000"/>
              </a:spcAft>
            </a:pPr>
            <a:r>
              <a:rPr lang="en-US" sz="18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20000"/>
              </a:lnSpc>
              <a:spcBef>
                <a:spcPts val="0"/>
              </a:spcBef>
              <a:spcAft>
                <a:spcPts val="1000"/>
              </a:spcAft>
            </a:pPr>
            <a:r>
              <a:rPr lang="en-US" sz="1800" dirty="0">
                <a:effectLst/>
                <a:latin typeface="Arial" panose="020B0604020202020204" pitchFamily="34" charset="0"/>
                <a:ea typeface="Times New Roman" panose="02020603050405020304" pitchFamily="18" charset="0"/>
                <a:cs typeface="Times New Roman" panose="02020603050405020304" pitchFamily="18" charset="0"/>
              </a:rPr>
              <a:t>From the scatterplots we can see that GDP, Social Support, Healthy Life expectancy have a positive impact on the score.</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a:lnSpc>
                <a:spcPct val="120000"/>
              </a:lnSpc>
              <a:spcBef>
                <a:spcPts val="0"/>
              </a:spcBef>
              <a:spcAft>
                <a:spcPts val="1000"/>
              </a:spcAft>
            </a:pPr>
            <a:r>
              <a:rPr lang="en-US" sz="1800" dirty="0">
                <a:effectLst/>
                <a:latin typeface="Arial" panose="020B0604020202020204" pitchFamily="34" charset="0"/>
                <a:ea typeface="Times New Roman" panose="02020603050405020304" pitchFamily="18" charset="0"/>
                <a:cs typeface="Times New Roman" panose="02020603050405020304" pitchFamily="18" charset="0"/>
              </a:rPr>
              <a:t>To an extent Freedom also have a positive impact. Perception of corruption seems to have an impact. Maybe we need more data or better survey results to see a significant pattern. Generosity does not seem to impact the happiness score. Again, we may need more data for further analysis.</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3F8FCAD7-5A88-487E-827B-16E75EBAF2F7}" type="slidenum">
              <a:rPr lang="en-US" smtClean="0"/>
              <a:t>7</a:t>
            </a:fld>
            <a:endParaRPr lang="en-US"/>
          </a:p>
        </p:txBody>
      </p:sp>
    </p:spTree>
    <p:extLst>
      <p:ext uri="{BB962C8B-B14F-4D97-AF65-F5344CB8AC3E}">
        <p14:creationId xmlns:p14="http://schemas.microsoft.com/office/powerpoint/2010/main" val="1506748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rial" panose="020B0604020202020204" pitchFamily="34" charset="0"/>
                <a:ea typeface="Times New Roman" panose="02020603050405020304" pitchFamily="18" charset="0"/>
                <a:cs typeface="Times New Roman" panose="02020603050405020304" pitchFamily="18" charset="0"/>
              </a:rPr>
              <a:t>Based on the scores for each country, we can plot the Top 10 and Least 10 Happiest countries recorded in the year 2019.</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3F8FCAD7-5A88-487E-827B-16E75EBAF2F7}" type="slidenum">
              <a:rPr lang="en-US" smtClean="0"/>
              <a:t>8</a:t>
            </a:fld>
            <a:endParaRPr lang="en-US"/>
          </a:p>
        </p:txBody>
      </p:sp>
    </p:spTree>
    <p:extLst>
      <p:ext uri="{BB962C8B-B14F-4D97-AF65-F5344CB8AC3E}">
        <p14:creationId xmlns:p14="http://schemas.microsoft.com/office/powerpoint/2010/main" val="16428697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Next, we calculate the correlation between each the happiness score with each factor and create a heat map on the correlation values.</a:t>
            </a:r>
            <a:endParaRPr lang="en-US" sz="1800" dirty="0">
              <a:effectLst/>
              <a:latin typeface="Calibri" panose="020F0502020204030204" pitchFamily="34" charset="0"/>
              <a:ea typeface="Times New Roman" panose="02020603050405020304" pitchFamily="18"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We can see the Happiness score is most influenced by GDP and Good Health. There is also a positive correlation between Happiness, Freedom, and social support.</a:t>
            </a:r>
            <a:r>
              <a:rPr lang="en-US" sz="1800" dirty="0">
                <a:effectLst/>
                <a:latin typeface="Calibri" panose="020F0502020204030204" pitchFamily="34" charset="0"/>
                <a:ea typeface="Times New Roman" panose="02020603050405020304" pitchFamily="18" charset="0"/>
                <a:cs typeface="Times New Roman" panose="02020603050405020304" pitchFamily="18" charset="0"/>
              </a:rPr>
              <a:t> Next is the perceptions of corruption. The happiness of a country seems to be least influenced by generosity among its citizens.</a:t>
            </a:r>
          </a:p>
          <a:p>
            <a:endParaRPr lang="en-US" dirty="0"/>
          </a:p>
        </p:txBody>
      </p:sp>
      <p:sp>
        <p:nvSpPr>
          <p:cNvPr id="4" name="Slide Number Placeholder 3"/>
          <p:cNvSpPr>
            <a:spLocks noGrp="1"/>
          </p:cNvSpPr>
          <p:nvPr>
            <p:ph type="sldNum" sz="quarter" idx="5"/>
          </p:nvPr>
        </p:nvSpPr>
        <p:spPr/>
        <p:txBody>
          <a:bodyPr/>
          <a:lstStyle/>
          <a:p>
            <a:fld id="{3F8FCAD7-5A88-487E-827B-16E75EBAF2F7}" type="slidenum">
              <a:rPr lang="en-US" smtClean="0"/>
              <a:t>9</a:t>
            </a:fld>
            <a:endParaRPr lang="en-US"/>
          </a:p>
        </p:txBody>
      </p:sp>
    </p:spTree>
    <p:extLst>
      <p:ext uri="{BB962C8B-B14F-4D97-AF65-F5344CB8AC3E}">
        <p14:creationId xmlns:p14="http://schemas.microsoft.com/office/powerpoint/2010/main" val="35946459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the Model score and Mean Average Error score, we see Bayesian Ridge has performed better than the other models with 83.24%. Next comes Linear Regression and Random Forest modeling methods with 82.98% and 82.54% respectively. The decision tree has not fared well; therefore, it may not be a good fit for this data analysis.</a:t>
            </a:r>
          </a:p>
        </p:txBody>
      </p:sp>
      <p:sp>
        <p:nvSpPr>
          <p:cNvPr id="4" name="Slide Number Placeholder 3"/>
          <p:cNvSpPr>
            <a:spLocks noGrp="1"/>
          </p:cNvSpPr>
          <p:nvPr>
            <p:ph type="sldNum" sz="quarter" idx="5"/>
          </p:nvPr>
        </p:nvSpPr>
        <p:spPr/>
        <p:txBody>
          <a:bodyPr/>
          <a:lstStyle/>
          <a:p>
            <a:fld id="{3F8FCAD7-5A88-487E-827B-16E75EBAF2F7}" type="slidenum">
              <a:rPr lang="en-US" smtClean="0"/>
              <a:t>11</a:t>
            </a:fld>
            <a:endParaRPr lang="en-US"/>
          </a:p>
        </p:txBody>
      </p:sp>
    </p:spTree>
    <p:extLst>
      <p:ext uri="{BB962C8B-B14F-4D97-AF65-F5344CB8AC3E}">
        <p14:creationId xmlns:p14="http://schemas.microsoft.com/office/powerpoint/2010/main" val="2811860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7/5/2023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7/5/2023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7/5/2023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7/5/2023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7/5/2023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7/5/2023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7/5/2023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7/5/2023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7/5/2023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7/5/2023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2.png"/><Relationship Id="rId2" Type="http://schemas.microsoft.com/office/2007/relationships/media" Target="../media/media1.m4a"/><Relationship Id="rId1" Type="http://schemas.openxmlformats.org/officeDocument/2006/relationships/themeOverride" Target="../theme/themeOverride1.xml"/><Relationship Id="rId6" Type="http://schemas.openxmlformats.org/officeDocument/2006/relationships/image" Target="../media/image1.jpe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www.kaggle.com/datasets/unsdsn/world-happiness?datasetId=894&amp;sortBy=dateCreated" TargetMode="External"/><Relationship Id="rId2" Type="http://schemas.openxmlformats.org/officeDocument/2006/relationships/image" Target="../media/image15.jpeg"/><Relationship Id="rId1" Type="http://schemas.openxmlformats.org/officeDocument/2006/relationships/slideLayout" Target="../slideLayouts/slideLayout7.xml"/><Relationship Id="rId5" Type="http://schemas.openxmlformats.org/officeDocument/2006/relationships/hyperlink" Target="https://www.forbes.com/sites/traversmark/2020/11/16/4-takeaways-from-this-years-world-happiness-report/?sh=47d474bf2b10" TargetMode="External"/><Relationship Id="rId4" Type="http://schemas.openxmlformats.org/officeDocument/2006/relationships/hyperlink" Target="https://www.r-bloggers.com/2021/11/a-structural-model-of-the-world-happiness-report/" TargetMode="Externa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6">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World Happiness Report - Analysis</a:t>
            </a:r>
          </a:p>
        </p:txBody>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8127750" y="4608576"/>
            <a:ext cx="3205640" cy="774186"/>
          </a:xfrm>
        </p:spPr>
        <p:txBody>
          <a:bodyPr anchor="t">
            <a:normAutofit fontScale="47500" lnSpcReduction="20000"/>
          </a:bodyPr>
          <a:lstStyle/>
          <a:p>
            <a:pPr>
              <a:lnSpc>
                <a:spcPct val="100000"/>
              </a:lnSpc>
            </a:pPr>
            <a:r>
              <a:rPr lang="en-US" sz="1600" dirty="0"/>
              <a:t>Meenakshi Shankara</a:t>
            </a:r>
          </a:p>
          <a:p>
            <a:pPr>
              <a:lnSpc>
                <a:spcPct val="100000"/>
              </a:lnSpc>
            </a:pPr>
            <a:r>
              <a:rPr lang="en-US" sz="1600" dirty="0"/>
              <a:t>DSC680 – Bellevue university</a:t>
            </a:r>
          </a:p>
          <a:p>
            <a:pPr>
              <a:lnSpc>
                <a:spcPct val="100000"/>
              </a:lnSpc>
            </a:pPr>
            <a:r>
              <a:rPr lang="en-US" sz="1600" dirty="0"/>
              <a:t>Summer 2023</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Audio 6">
            <a:hlinkClick r:id="" action="ppaction://media"/>
            <a:extLst>
              <a:ext uri="{FF2B5EF4-FFF2-40B4-BE49-F238E27FC236}">
                <a16:creationId xmlns:a16="http://schemas.microsoft.com/office/drawing/2014/main" id="{81A6976C-A667-21A0-0792-80115A6DA180}"/>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0095"/>
    </mc:Choice>
    <mc:Fallback>
      <p:transition spd="slow" advTm="200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 name="Straight Connector 11">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4" name="Rectangle 13">
            <a:extLst>
              <a:ext uri="{FF2B5EF4-FFF2-40B4-BE49-F238E27FC236}">
                <a16:creationId xmlns:a16="http://schemas.microsoft.com/office/drawing/2014/main" id="{990BAFCD-EA0A-47F4-8B00-AAB1E67A9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F9C61D6-37CC-4AD4-83C3-022D08874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551037"/>
            <a:ext cx="12192000" cy="230696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extBox 1">
            <a:extLst>
              <a:ext uri="{FF2B5EF4-FFF2-40B4-BE49-F238E27FC236}">
                <a16:creationId xmlns:a16="http://schemas.microsoft.com/office/drawing/2014/main" id="{D93039E7-6C9E-8C9D-C793-53A3798FFB18}"/>
              </a:ext>
            </a:extLst>
          </p:cNvPr>
          <p:cNvSpPr txBox="1"/>
          <p:nvPr/>
        </p:nvSpPr>
        <p:spPr>
          <a:xfrm>
            <a:off x="632900" y="4905662"/>
            <a:ext cx="7330353" cy="1541176"/>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4800" spc="-50">
                <a:solidFill>
                  <a:srgbClr val="FFFFFF"/>
                </a:solidFill>
                <a:latin typeface="+mj-lt"/>
                <a:ea typeface="+mj-ea"/>
                <a:cs typeface="+mj-cs"/>
              </a:rPr>
              <a:t>PREDICTIVE MODELING</a:t>
            </a:r>
          </a:p>
        </p:txBody>
      </p:sp>
      <p:cxnSp>
        <p:nvCxnSpPr>
          <p:cNvPr id="18" name="Straight Connector 17">
            <a:extLst>
              <a:ext uri="{FF2B5EF4-FFF2-40B4-BE49-F238E27FC236}">
                <a16:creationId xmlns:a16="http://schemas.microsoft.com/office/drawing/2014/main" id="{2669285E-35F6-4010-B084-229A808458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47" y="5676251"/>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5" name="Table 4">
            <a:extLst>
              <a:ext uri="{FF2B5EF4-FFF2-40B4-BE49-F238E27FC236}">
                <a16:creationId xmlns:a16="http://schemas.microsoft.com/office/drawing/2014/main" id="{DAD118F6-B697-F7DF-6B98-9A9A0B66F7E4}"/>
              </a:ext>
            </a:extLst>
          </p:cNvPr>
          <p:cNvGraphicFramePr>
            <a:graphicFrameLocks noGrp="1"/>
          </p:cNvGraphicFramePr>
          <p:nvPr>
            <p:extLst>
              <p:ext uri="{D42A27DB-BD31-4B8C-83A1-F6EECF244321}">
                <p14:modId xmlns:p14="http://schemas.microsoft.com/office/powerpoint/2010/main" val="920498337"/>
              </p:ext>
            </p:extLst>
          </p:nvPr>
        </p:nvGraphicFramePr>
        <p:xfrm>
          <a:off x="632900" y="121515"/>
          <a:ext cx="10925104" cy="4353226"/>
        </p:xfrm>
        <a:graphic>
          <a:graphicData uri="http://schemas.openxmlformats.org/drawingml/2006/table">
            <a:tbl>
              <a:tblPr firstRow="1" firstCol="1" bandRow="1">
                <a:tableStyleId>{00A15C55-8517-42AA-B614-E9B94910E393}</a:tableStyleId>
              </a:tblPr>
              <a:tblGrid>
                <a:gridCol w="2547768">
                  <a:extLst>
                    <a:ext uri="{9D8B030D-6E8A-4147-A177-3AD203B41FA5}">
                      <a16:colId xmlns:a16="http://schemas.microsoft.com/office/drawing/2014/main" val="3359047327"/>
                    </a:ext>
                  </a:extLst>
                </a:gridCol>
                <a:gridCol w="2627182">
                  <a:extLst>
                    <a:ext uri="{9D8B030D-6E8A-4147-A177-3AD203B41FA5}">
                      <a16:colId xmlns:a16="http://schemas.microsoft.com/office/drawing/2014/main" val="3001357795"/>
                    </a:ext>
                  </a:extLst>
                </a:gridCol>
                <a:gridCol w="2936124">
                  <a:extLst>
                    <a:ext uri="{9D8B030D-6E8A-4147-A177-3AD203B41FA5}">
                      <a16:colId xmlns:a16="http://schemas.microsoft.com/office/drawing/2014/main" val="2158518549"/>
                    </a:ext>
                  </a:extLst>
                </a:gridCol>
                <a:gridCol w="2814030">
                  <a:extLst>
                    <a:ext uri="{9D8B030D-6E8A-4147-A177-3AD203B41FA5}">
                      <a16:colId xmlns:a16="http://schemas.microsoft.com/office/drawing/2014/main" val="1488641898"/>
                    </a:ext>
                  </a:extLst>
                </a:gridCol>
              </a:tblGrid>
              <a:tr h="376829">
                <a:tc>
                  <a:txBody>
                    <a:bodyPr/>
                    <a:lstStyle/>
                    <a:p>
                      <a:pPr algn="ctr"/>
                      <a:r>
                        <a:rPr lang="en-US" sz="2300" dirty="0">
                          <a:effectLst/>
                        </a:rPr>
                        <a:t>Model</a:t>
                      </a:r>
                    </a:p>
                  </a:txBody>
                  <a:tcPr marL="0" marR="0" marT="0" marB="0" anchor="ctr"/>
                </a:tc>
                <a:tc>
                  <a:txBody>
                    <a:bodyPr/>
                    <a:lstStyle/>
                    <a:p>
                      <a:pPr algn="ctr"/>
                      <a:r>
                        <a:rPr lang="en-US" sz="2300" dirty="0">
                          <a:effectLst/>
                        </a:rPr>
                        <a:t>Definition</a:t>
                      </a:r>
                    </a:p>
                  </a:txBody>
                  <a:tcPr marL="0" marR="0" marT="0" marB="0" anchor="ctr"/>
                </a:tc>
                <a:tc>
                  <a:txBody>
                    <a:bodyPr/>
                    <a:lstStyle/>
                    <a:p>
                      <a:pPr algn="ctr"/>
                      <a:r>
                        <a:rPr lang="en-US" sz="2300">
                          <a:effectLst/>
                        </a:rPr>
                        <a:t>Pros</a:t>
                      </a:r>
                    </a:p>
                  </a:txBody>
                  <a:tcPr marL="0" marR="0" marT="0" marB="0" anchor="ctr"/>
                </a:tc>
                <a:tc>
                  <a:txBody>
                    <a:bodyPr/>
                    <a:lstStyle/>
                    <a:p>
                      <a:pPr algn="ctr"/>
                      <a:r>
                        <a:rPr lang="en-US" sz="2300">
                          <a:effectLst/>
                        </a:rPr>
                        <a:t>Cons</a:t>
                      </a:r>
                    </a:p>
                  </a:txBody>
                  <a:tcPr marL="0" marR="0" marT="0" marB="0" anchor="ctr"/>
                </a:tc>
                <a:extLst>
                  <a:ext uri="{0D108BD9-81ED-4DB2-BD59-A6C34878D82A}">
                    <a16:rowId xmlns:a16="http://schemas.microsoft.com/office/drawing/2014/main" val="2560901323"/>
                  </a:ext>
                </a:extLst>
              </a:tr>
              <a:tr h="938683">
                <a:tc>
                  <a:txBody>
                    <a:bodyPr/>
                    <a:lstStyle/>
                    <a:p>
                      <a:pPr algn="ctr"/>
                      <a:r>
                        <a:rPr lang="en-US" sz="2000" dirty="0">
                          <a:effectLst/>
                        </a:rPr>
                        <a:t>Linear Regression</a:t>
                      </a:r>
                    </a:p>
                  </a:txBody>
                  <a:tcPr marL="0" marR="0" marT="0" marB="0" anchor="ctr"/>
                </a:tc>
                <a:tc>
                  <a:txBody>
                    <a:bodyPr/>
                    <a:lstStyle/>
                    <a:p>
                      <a:pPr algn="ctr" fontAlgn="t"/>
                      <a:r>
                        <a:rPr lang="en-US" sz="1500" b="0" u="none" strike="noStrike" dirty="0">
                          <a:solidFill>
                            <a:srgbClr val="000000"/>
                          </a:solidFill>
                          <a:effectLst/>
                          <a:latin typeface="+mn-lt"/>
                        </a:rPr>
                        <a:t> computes the linear relationship between a dependent variable and one or more independent features</a:t>
                      </a:r>
                      <a:endParaRPr lang="en-US" sz="1500" b="0" i="0" u="none" strike="noStrike" dirty="0">
                        <a:solidFill>
                          <a:srgbClr val="000000"/>
                        </a:solidFill>
                        <a:effectLst/>
                        <a:latin typeface="+mn-lt"/>
                      </a:endParaRPr>
                    </a:p>
                  </a:txBody>
                  <a:tcPr marL="8145" marR="8145" marT="8145" marB="0"/>
                </a:tc>
                <a:tc>
                  <a:txBody>
                    <a:bodyPr/>
                    <a:lstStyle/>
                    <a:p>
                      <a:pPr marL="0" lvl="2" algn="ctr" defTabSz="457200" rtl="0" eaLnBrk="1" fontAlgn="t" latinLnBrk="0" hangingPunct="1"/>
                      <a:r>
                        <a:rPr lang="en-US" sz="1500" b="0" u="none" strike="noStrike" kern="1200">
                          <a:solidFill>
                            <a:srgbClr val="000000"/>
                          </a:solidFill>
                          <a:effectLst/>
                          <a:latin typeface="+mn-lt"/>
                        </a:rPr>
                        <a:t>simple to implement and easier to interpret the output coefficients</a:t>
                      </a:r>
                      <a:endParaRPr lang="en-US" sz="1500" b="0" i="0" u="none" strike="noStrike" kern="1200">
                        <a:solidFill>
                          <a:srgbClr val="000000"/>
                        </a:solidFill>
                        <a:effectLst/>
                        <a:latin typeface="+mn-lt"/>
                        <a:ea typeface="+mn-ea"/>
                        <a:cs typeface="+mn-cs"/>
                      </a:endParaRPr>
                    </a:p>
                  </a:txBody>
                  <a:tcPr marL="0" marR="0" marT="0" marB="0" anchor="ctr"/>
                </a:tc>
                <a:tc>
                  <a:txBody>
                    <a:bodyPr/>
                    <a:lstStyle/>
                    <a:p>
                      <a:pPr marL="0" lvl="2" algn="ctr" defTabSz="457200" rtl="0" eaLnBrk="1" fontAlgn="t" latinLnBrk="0" hangingPunct="1"/>
                      <a:r>
                        <a:rPr lang="en-US" sz="1500" b="0" u="none" strike="noStrike" kern="1200">
                          <a:solidFill>
                            <a:srgbClr val="000000"/>
                          </a:solidFill>
                          <a:effectLst/>
                          <a:latin typeface="+mn-lt"/>
                        </a:rPr>
                        <a:t>the assumption of linearity between the dependent variable and the independent variables</a:t>
                      </a:r>
                      <a:endParaRPr lang="en-US" sz="1500" b="0" i="0" u="none" strike="noStrike" kern="1200">
                        <a:solidFill>
                          <a:srgbClr val="000000"/>
                        </a:solidFill>
                        <a:effectLst/>
                        <a:latin typeface="+mn-lt"/>
                        <a:ea typeface="+mn-ea"/>
                        <a:cs typeface="+mn-cs"/>
                      </a:endParaRPr>
                    </a:p>
                  </a:txBody>
                  <a:tcPr marL="0" marR="0" marT="0" marB="0" anchor="ctr"/>
                </a:tc>
                <a:extLst>
                  <a:ext uri="{0D108BD9-81ED-4DB2-BD59-A6C34878D82A}">
                    <a16:rowId xmlns:a16="http://schemas.microsoft.com/office/drawing/2014/main" val="317007561"/>
                  </a:ext>
                </a:extLst>
              </a:tr>
              <a:tr h="717020">
                <a:tc>
                  <a:txBody>
                    <a:bodyPr/>
                    <a:lstStyle/>
                    <a:p>
                      <a:pPr algn="ctr"/>
                      <a:r>
                        <a:rPr lang="en-US" sz="2000" dirty="0">
                          <a:effectLst/>
                        </a:rPr>
                        <a:t>Decision Tree</a:t>
                      </a:r>
                    </a:p>
                  </a:txBody>
                  <a:tcPr marL="0" marR="0" marT="0" marB="0" anchor="ctr"/>
                </a:tc>
                <a:tc>
                  <a:txBody>
                    <a:bodyPr/>
                    <a:lstStyle/>
                    <a:p>
                      <a:pPr marL="0" marR="0" lvl="0" indent="0" algn="ctr" defTabSz="457200" rtl="0" eaLnBrk="1" fontAlgn="t" latinLnBrk="0" hangingPunct="1">
                        <a:lnSpc>
                          <a:spcPct val="100000"/>
                        </a:lnSpc>
                        <a:spcBef>
                          <a:spcPts val="0"/>
                        </a:spcBef>
                        <a:spcAft>
                          <a:spcPts val="0"/>
                        </a:spcAft>
                        <a:buClrTx/>
                        <a:buSzTx/>
                        <a:buFontTx/>
                        <a:buNone/>
                        <a:tabLst/>
                        <a:defRPr/>
                      </a:pPr>
                      <a:r>
                        <a:rPr lang="en-US" sz="1500" b="0" u="none" strike="noStrike" dirty="0">
                          <a:solidFill>
                            <a:srgbClr val="000000"/>
                          </a:solidFill>
                          <a:effectLst/>
                          <a:latin typeface="+mn-lt"/>
                        </a:rPr>
                        <a:t>A series of sequential decisions made to reach a specific result</a:t>
                      </a:r>
                    </a:p>
                    <a:p>
                      <a:pPr algn="ctr" fontAlgn="t"/>
                      <a:endParaRPr lang="en-US" sz="1500" b="0" i="0" u="none" strike="noStrike" dirty="0">
                        <a:solidFill>
                          <a:srgbClr val="000000"/>
                        </a:solidFill>
                        <a:effectLst/>
                        <a:latin typeface="+mn-lt"/>
                      </a:endParaRPr>
                    </a:p>
                  </a:txBody>
                  <a:tcPr marL="8145" marR="8145" marT="8145" marB="0"/>
                </a:tc>
                <a:tc>
                  <a:txBody>
                    <a:bodyPr/>
                    <a:lstStyle/>
                    <a:p>
                      <a:pPr marL="0" lvl="2" algn="ctr" defTabSz="457200" rtl="0" eaLnBrk="1" fontAlgn="t" latinLnBrk="0" hangingPunct="1"/>
                      <a:r>
                        <a:rPr lang="en-US" sz="1500" b="0" u="none" strike="noStrike" kern="1200" dirty="0">
                          <a:solidFill>
                            <a:srgbClr val="000000"/>
                          </a:solidFill>
                          <a:effectLst/>
                          <a:latin typeface="+mn-lt"/>
                        </a:rPr>
                        <a:t>Interpretability, no need for feature scaling, works on both linear/nonlinear problems</a:t>
                      </a:r>
                      <a:endParaRPr lang="en-US" sz="1500" b="0" i="0" u="none" strike="noStrike" kern="1200" dirty="0">
                        <a:solidFill>
                          <a:srgbClr val="000000"/>
                        </a:solidFill>
                        <a:effectLst/>
                        <a:latin typeface="+mn-lt"/>
                        <a:ea typeface="+mn-ea"/>
                        <a:cs typeface="+mn-cs"/>
                      </a:endParaRPr>
                    </a:p>
                  </a:txBody>
                  <a:tcPr marL="0" marR="0" marT="0" marB="0" anchor="ctr"/>
                </a:tc>
                <a:tc>
                  <a:txBody>
                    <a:bodyPr/>
                    <a:lstStyle/>
                    <a:p>
                      <a:pPr marL="0" lvl="2" algn="ctr" defTabSz="457200" rtl="0" eaLnBrk="1" fontAlgn="t" latinLnBrk="0" hangingPunct="1"/>
                      <a:r>
                        <a:rPr lang="en-US" sz="1500" b="0" u="none" strike="noStrike" kern="1200">
                          <a:solidFill>
                            <a:srgbClr val="000000"/>
                          </a:solidFill>
                          <a:effectLst/>
                          <a:latin typeface="+mn-lt"/>
                        </a:rPr>
                        <a:t>Poor results on small datasets, overfitting can easily occur</a:t>
                      </a:r>
                      <a:endParaRPr lang="en-US" sz="1500" b="0" i="0" u="none" strike="noStrike" kern="1200">
                        <a:solidFill>
                          <a:srgbClr val="000000"/>
                        </a:solidFill>
                        <a:effectLst/>
                        <a:latin typeface="+mn-lt"/>
                        <a:ea typeface="+mn-ea"/>
                        <a:cs typeface="+mn-cs"/>
                      </a:endParaRPr>
                    </a:p>
                  </a:txBody>
                  <a:tcPr marL="0" marR="0" marT="0" marB="0" anchor="ctr"/>
                </a:tc>
                <a:extLst>
                  <a:ext uri="{0D108BD9-81ED-4DB2-BD59-A6C34878D82A}">
                    <a16:rowId xmlns:a16="http://schemas.microsoft.com/office/drawing/2014/main" val="1750623309"/>
                  </a:ext>
                </a:extLst>
              </a:tr>
              <a:tr h="1160347">
                <a:tc>
                  <a:txBody>
                    <a:bodyPr/>
                    <a:lstStyle/>
                    <a:p>
                      <a:pPr algn="ctr"/>
                      <a:r>
                        <a:rPr lang="en-US" sz="2000" dirty="0">
                          <a:effectLst/>
                        </a:rPr>
                        <a:t>Random Forest</a:t>
                      </a:r>
                    </a:p>
                  </a:txBody>
                  <a:tcPr marL="0" marR="0" marT="0" marB="0" anchor="ctr"/>
                </a:tc>
                <a:tc>
                  <a:txBody>
                    <a:bodyPr/>
                    <a:lstStyle/>
                    <a:p>
                      <a:pPr algn="ctr" fontAlgn="t"/>
                      <a:r>
                        <a:rPr lang="en-US" sz="1500" b="0" u="none" strike="noStrike" dirty="0">
                          <a:solidFill>
                            <a:srgbClr val="000000"/>
                          </a:solidFill>
                          <a:effectLst/>
                          <a:latin typeface="+mn-lt"/>
                        </a:rPr>
                        <a:t>A forest of randomly created decision trees, a combined output of individual decision trees to generate the final output.</a:t>
                      </a:r>
                      <a:endParaRPr lang="en-US" sz="1500" b="0" i="0" u="none" strike="noStrike" dirty="0">
                        <a:solidFill>
                          <a:srgbClr val="000000"/>
                        </a:solidFill>
                        <a:effectLst/>
                        <a:latin typeface="+mn-lt"/>
                      </a:endParaRPr>
                    </a:p>
                  </a:txBody>
                  <a:tcPr marL="8145" marR="8145" marT="8145" marB="0"/>
                </a:tc>
                <a:tc>
                  <a:txBody>
                    <a:bodyPr/>
                    <a:lstStyle/>
                    <a:p>
                      <a:pPr marL="0" lvl="2" algn="ctr" defTabSz="457200" rtl="0" eaLnBrk="1" fontAlgn="t" latinLnBrk="0" hangingPunct="1"/>
                      <a:r>
                        <a:rPr lang="en-US" sz="1500" b="0" u="none" strike="noStrike" kern="1200" dirty="0">
                          <a:solidFill>
                            <a:srgbClr val="000000"/>
                          </a:solidFill>
                          <a:effectLst/>
                          <a:latin typeface="+mn-lt"/>
                        </a:rPr>
                        <a:t>Powerful and accurate, good performance on many problems including nonlinear</a:t>
                      </a:r>
                      <a:endParaRPr lang="en-US" sz="1500" b="0" i="0" u="none" strike="noStrike" kern="1200" dirty="0">
                        <a:solidFill>
                          <a:srgbClr val="000000"/>
                        </a:solidFill>
                        <a:effectLst/>
                        <a:latin typeface="+mn-lt"/>
                        <a:ea typeface="+mn-ea"/>
                        <a:cs typeface="+mn-cs"/>
                      </a:endParaRPr>
                    </a:p>
                  </a:txBody>
                  <a:tcPr marL="0" marR="0" marT="0" marB="0" anchor="ctr"/>
                </a:tc>
                <a:tc>
                  <a:txBody>
                    <a:bodyPr/>
                    <a:lstStyle/>
                    <a:p>
                      <a:pPr marL="0" lvl="2" algn="ctr" defTabSz="457200" rtl="0" eaLnBrk="1" fontAlgn="t" latinLnBrk="0" hangingPunct="1"/>
                      <a:r>
                        <a:rPr lang="en-US" sz="1500" b="0" u="none" strike="noStrike" kern="1200" dirty="0">
                          <a:solidFill>
                            <a:srgbClr val="000000"/>
                          </a:solidFill>
                          <a:effectLst/>
                          <a:latin typeface="+mn-lt"/>
                        </a:rPr>
                        <a:t>No interpretability, overfitting can easily occur, need to choose the number of trees</a:t>
                      </a:r>
                      <a:endParaRPr lang="en-US" sz="1500" b="0" i="0" u="none" strike="noStrike" kern="1200" dirty="0">
                        <a:solidFill>
                          <a:srgbClr val="000000"/>
                        </a:solidFill>
                        <a:effectLst/>
                        <a:latin typeface="+mn-lt"/>
                        <a:ea typeface="+mn-ea"/>
                        <a:cs typeface="+mn-cs"/>
                      </a:endParaRPr>
                    </a:p>
                  </a:txBody>
                  <a:tcPr marL="0" marR="0" marT="0" marB="0" anchor="ctr"/>
                </a:tc>
                <a:extLst>
                  <a:ext uri="{0D108BD9-81ED-4DB2-BD59-A6C34878D82A}">
                    <a16:rowId xmlns:a16="http://schemas.microsoft.com/office/drawing/2014/main" val="94069297"/>
                  </a:ext>
                </a:extLst>
              </a:tr>
              <a:tr h="1160347">
                <a:tc>
                  <a:txBody>
                    <a:bodyPr/>
                    <a:lstStyle/>
                    <a:p>
                      <a:pPr algn="ctr"/>
                      <a:r>
                        <a:rPr lang="en-US" sz="2000" dirty="0">
                          <a:effectLst/>
                        </a:rPr>
                        <a:t>Bayesian Linear</a:t>
                      </a:r>
                    </a:p>
                  </a:txBody>
                  <a:tcPr marL="0" marR="0" marT="0" marB="0" anchor="ctr"/>
                </a:tc>
                <a:tc>
                  <a:txBody>
                    <a:bodyPr/>
                    <a:lstStyle/>
                    <a:p>
                      <a:pPr algn="ctr" fontAlgn="t"/>
                      <a:r>
                        <a:rPr lang="en-US" sz="1500" b="0" i="0" u="none" strike="noStrike" dirty="0">
                          <a:solidFill>
                            <a:srgbClr val="000000"/>
                          </a:solidFill>
                          <a:effectLst/>
                          <a:latin typeface="+mn-lt"/>
                        </a:rPr>
                        <a:t>employs prior belief or knowledge about the data to “learn” more about it and create more accurate predictions.</a:t>
                      </a:r>
                    </a:p>
                  </a:txBody>
                  <a:tcPr marL="8145" marR="8145" marT="8145" marB="0"/>
                </a:tc>
                <a:tc>
                  <a:txBody>
                    <a:bodyPr/>
                    <a:lstStyle/>
                    <a:p>
                      <a:pPr marL="0" lvl="2" algn="ctr" defTabSz="457200" rtl="0" eaLnBrk="1" fontAlgn="t" latinLnBrk="0" hangingPunct="1"/>
                      <a:r>
                        <a:rPr lang="en-US" sz="1500" b="0" i="0" u="none" strike="noStrike" kern="1200" dirty="0">
                          <a:solidFill>
                            <a:srgbClr val="000000"/>
                          </a:solidFill>
                          <a:effectLst/>
                          <a:latin typeface="+mn-lt"/>
                          <a:ea typeface="+mn-ea"/>
                          <a:cs typeface="+mn-cs"/>
                        </a:rPr>
                        <a:t>ideal choice when the data is complex or ambiguous</a:t>
                      </a:r>
                    </a:p>
                  </a:txBody>
                  <a:tcPr marL="0" marR="0" marT="0" marB="0" anchor="ctr"/>
                </a:tc>
                <a:tc>
                  <a:txBody>
                    <a:bodyPr/>
                    <a:lstStyle/>
                    <a:p>
                      <a:pPr marL="0" lvl="2" algn="ctr" defTabSz="457200" rtl="0" eaLnBrk="1" fontAlgn="t" latinLnBrk="0" hangingPunct="1"/>
                      <a:r>
                        <a:rPr lang="en-US" sz="1500" b="0" i="0" u="none" strike="noStrike" kern="1200" dirty="0">
                          <a:solidFill>
                            <a:srgbClr val="000000"/>
                          </a:solidFill>
                          <a:effectLst/>
                          <a:latin typeface="+mn-lt"/>
                          <a:ea typeface="+mn-ea"/>
                          <a:cs typeface="+mn-cs"/>
                        </a:rPr>
                        <a:t>difficult to work with large datasets, takes longer to train the data</a:t>
                      </a:r>
                    </a:p>
                  </a:txBody>
                  <a:tcPr marL="0" marR="0" marT="0" marB="0" anchor="ctr"/>
                </a:tc>
                <a:extLst>
                  <a:ext uri="{0D108BD9-81ED-4DB2-BD59-A6C34878D82A}">
                    <a16:rowId xmlns:a16="http://schemas.microsoft.com/office/drawing/2014/main" val="1804852022"/>
                  </a:ext>
                </a:extLst>
              </a:tr>
            </a:tbl>
          </a:graphicData>
        </a:graphic>
      </p:graphicFrame>
    </p:spTree>
    <p:extLst>
      <p:ext uri="{BB962C8B-B14F-4D97-AF65-F5344CB8AC3E}">
        <p14:creationId xmlns:p14="http://schemas.microsoft.com/office/powerpoint/2010/main" val="18134514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7">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9" name="Straight Connector 9">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0" name="Rectangle 11">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1" name="Rectangle 13">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2" name="Straight Connector 15">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Rectangle 1">
            <a:extLst>
              <a:ext uri="{FF2B5EF4-FFF2-40B4-BE49-F238E27FC236}">
                <a16:creationId xmlns:a16="http://schemas.microsoft.com/office/drawing/2014/main" id="{EE4EEF0E-4149-6441-8BAE-9C11D61CB9D4}"/>
              </a:ext>
            </a:extLst>
          </p:cNvPr>
          <p:cNvSpPr>
            <a:spLocks noChangeArrowheads="1"/>
          </p:cNvSpPr>
          <p:nvPr/>
        </p:nvSpPr>
        <p:spPr bwMode="auto">
          <a:xfrm>
            <a:off x="123825" y="619125"/>
            <a:ext cx="3848100" cy="5370195"/>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0" tIns="45720" rIns="0" bIns="45720" numCol="1" rtlCol="0" anchorCtr="0" compatLnSpc="1">
            <a:prstTxWarp prst="textNoShape">
              <a:avLst/>
            </a:prstTxWarp>
            <a:normAutofit lnSpcReduction="10000"/>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eaLnBrk="1" fontAlgn="base" hangingPunct="1">
              <a:lnSpc>
                <a:spcPct val="90000"/>
              </a:lnSpc>
              <a:spcBef>
                <a:spcPct val="0"/>
              </a:spcBef>
              <a:spcAft>
                <a:spcPts val="600"/>
              </a:spcAft>
              <a:buClrTx/>
              <a:buSzTx/>
              <a:buFont typeface="Calibri" panose="020F0502020204030204" pitchFamily="34" charset="0"/>
              <a:buNone/>
              <a:tabLst/>
            </a:pPr>
            <a:r>
              <a:rPr kumimoji="0" lang="en-US" altLang="en-US" sz="4000" b="0" i="0" u="none" strike="noStrike" cap="none" normalizeH="0" baseline="0" dirty="0">
                <a:ln>
                  <a:noFill/>
                </a:ln>
                <a:solidFill>
                  <a:srgbClr val="FFFFFF"/>
                </a:solidFill>
                <a:effectLst/>
                <a:latin typeface="+mj-lt"/>
              </a:rPr>
              <a:t>M</a:t>
            </a:r>
            <a:r>
              <a:rPr kumimoji="0" lang="en-US" altLang="en-US" sz="4000" b="0" i="0" u="none" strike="noStrike" cap="none" normalizeH="0" baseline="0" dirty="0" bmk="">
                <a:ln>
                  <a:noFill/>
                </a:ln>
                <a:solidFill>
                  <a:srgbClr val="FFFFFF"/>
                </a:solidFill>
                <a:effectLst/>
                <a:latin typeface="+mj-lt"/>
              </a:rPr>
              <a:t>odeling</a:t>
            </a:r>
          </a:p>
          <a:p>
            <a:pPr marL="0" marR="0" lvl="0" indent="0" eaLnBrk="1" fontAlgn="base" hangingPunct="1">
              <a:lnSpc>
                <a:spcPct val="90000"/>
              </a:lnSpc>
              <a:spcBef>
                <a:spcPct val="0"/>
              </a:spcBef>
              <a:spcAft>
                <a:spcPts val="600"/>
              </a:spcAft>
              <a:buClrTx/>
              <a:buSzTx/>
              <a:buFont typeface="Calibri" panose="020F0502020204030204" pitchFamily="34" charset="0"/>
              <a:buNone/>
              <a:tabLst/>
            </a:pPr>
            <a:endParaRPr kumimoji="0" lang="en-US" altLang="en-US" sz="1400" b="0" i="0" u="none" strike="noStrike" cap="none" normalizeH="0" baseline="0" dirty="0" bmk="">
              <a:ln>
                <a:noFill/>
              </a:ln>
              <a:solidFill>
                <a:srgbClr val="FFFFFF"/>
              </a:solidFill>
              <a:effectLst/>
              <a:latin typeface="+mn-lt"/>
            </a:endParaRPr>
          </a:p>
          <a:p>
            <a:pPr marL="0" marR="0" lvl="0" indent="0" eaLnBrk="1" fontAlgn="base" hangingPunct="1">
              <a:lnSpc>
                <a:spcPct val="90000"/>
              </a:lnSpc>
              <a:spcBef>
                <a:spcPct val="0"/>
              </a:spcBef>
              <a:spcAft>
                <a:spcPts val="600"/>
              </a:spcAft>
              <a:buClrTx/>
              <a:buSzTx/>
              <a:buFont typeface="Calibri" panose="020F0502020204030204" pitchFamily="34" charset="0"/>
              <a:buNone/>
              <a:tabLst/>
            </a:pPr>
            <a:r>
              <a:rPr kumimoji="0" lang="en-US" altLang="en-US" sz="1600" b="0" i="0" u="none" strike="noStrike" cap="none" normalizeH="0" baseline="0" dirty="0">
                <a:ln>
                  <a:noFill/>
                </a:ln>
                <a:solidFill>
                  <a:srgbClr val="FFFFFF"/>
                </a:solidFill>
                <a:effectLst/>
                <a:latin typeface="+mn-lt"/>
              </a:rPr>
              <a:t>The following modeling techniques are used to determine which modeling technique works best on this dataset and the features that are mostly related or correlated to the happiness score. </a:t>
            </a:r>
          </a:p>
          <a:p>
            <a:pPr marL="0" marR="0" lvl="0" indent="0" eaLnBrk="1" fontAlgn="base" hangingPunct="1">
              <a:lnSpc>
                <a:spcPct val="90000"/>
              </a:lnSpc>
              <a:spcBef>
                <a:spcPct val="0"/>
              </a:spcBef>
              <a:spcAft>
                <a:spcPts val="600"/>
              </a:spcAft>
              <a:buClrTx/>
              <a:buSzTx/>
              <a:buFont typeface="Calibri" panose="020F0502020204030204" pitchFamily="34" charset="0"/>
              <a:buNone/>
              <a:tabLst/>
            </a:pPr>
            <a:endParaRPr lang="en-US" altLang="en-US" sz="1600" dirty="0">
              <a:solidFill>
                <a:srgbClr val="FFFFFF"/>
              </a:solidFill>
              <a:latin typeface="+mn-lt"/>
            </a:endParaRPr>
          </a:p>
          <a:p>
            <a:pPr marL="0" marR="0" lvl="0" indent="0" eaLnBrk="1" fontAlgn="base" hangingPunct="1">
              <a:lnSpc>
                <a:spcPct val="90000"/>
              </a:lnSpc>
              <a:spcBef>
                <a:spcPct val="0"/>
              </a:spcBef>
              <a:spcAft>
                <a:spcPts val="600"/>
              </a:spcAft>
              <a:buClrTx/>
              <a:buSzTx/>
              <a:buFont typeface="Calibri" panose="020F0502020204030204" pitchFamily="34" charset="0"/>
              <a:buNone/>
              <a:tabLst/>
            </a:pPr>
            <a:endParaRPr kumimoji="0" lang="en-US" altLang="en-US" sz="1600" b="0" i="0" u="none" strike="noStrike" cap="none" normalizeH="0" baseline="0" dirty="0">
              <a:ln>
                <a:noFill/>
              </a:ln>
              <a:solidFill>
                <a:srgbClr val="FFFFFF"/>
              </a:solidFill>
              <a:effectLst/>
              <a:latin typeface="+mn-lt"/>
            </a:endParaRPr>
          </a:p>
          <a:p>
            <a:pPr marL="0" marR="0" lvl="0" indent="0" eaLnBrk="1" fontAlgn="base" hangingPunct="1">
              <a:lnSpc>
                <a:spcPct val="90000"/>
              </a:lnSpc>
              <a:spcBef>
                <a:spcPct val="0"/>
              </a:spcBef>
              <a:spcAft>
                <a:spcPts val="600"/>
              </a:spcAft>
              <a:buClrTx/>
              <a:buSzTx/>
              <a:buFont typeface="Calibri" panose="020F0502020204030204" pitchFamily="34" charset="0"/>
              <a:buNone/>
              <a:tabLst/>
            </a:pPr>
            <a:endParaRPr kumimoji="0" lang="en-US" altLang="en-US" sz="1600" b="0" i="0" u="none" strike="noStrike" cap="none" normalizeH="0" baseline="0" dirty="0">
              <a:ln>
                <a:noFill/>
              </a:ln>
              <a:solidFill>
                <a:srgbClr val="FFFFFF"/>
              </a:solidFill>
              <a:effectLst/>
              <a:latin typeface="+mn-lt"/>
            </a:endParaRPr>
          </a:p>
          <a:p>
            <a:pPr marL="0" marR="0" lvl="0" indent="0" eaLnBrk="1" fontAlgn="base" hangingPunct="1">
              <a:lnSpc>
                <a:spcPct val="90000"/>
              </a:lnSpc>
              <a:spcBef>
                <a:spcPct val="0"/>
              </a:spcBef>
              <a:spcAft>
                <a:spcPts val="600"/>
              </a:spcAft>
              <a:buClrTx/>
              <a:buSzTx/>
              <a:buFont typeface="Calibri" panose="020F0502020204030204" pitchFamily="34" charset="0"/>
              <a:buChar char="•"/>
              <a:tabLst/>
            </a:pPr>
            <a:r>
              <a:rPr kumimoji="0" lang="en-US" altLang="en-US" sz="1600" b="0" i="0" u="none" strike="noStrike" cap="none" normalizeH="0" baseline="0" dirty="0">
                <a:ln>
                  <a:noFill/>
                </a:ln>
                <a:solidFill>
                  <a:srgbClr val="FFFFFF"/>
                </a:solidFill>
                <a:effectLst/>
                <a:latin typeface="+mn-lt"/>
              </a:rPr>
              <a:t>Linear Regression </a:t>
            </a:r>
          </a:p>
          <a:p>
            <a:pPr marL="0" marR="0" lvl="0" indent="0" eaLnBrk="1" fontAlgn="base" hangingPunct="1">
              <a:lnSpc>
                <a:spcPct val="90000"/>
              </a:lnSpc>
              <a:spcBef>
                <a:spcPct val="0"/>
              </a:spcBef>
              <a:spcAft>
                <a:spcPts val="600"/>
              </a:spcAft>
              <a:buClrTx/>
              <a:buSzTx/>
              <a:buFont typeface="Calibri" panose="020F0502020204030204" pitchFamily="34" charset="0"/>
              <a:buChar char="•"/>
              <a:tabLst/>
            </a:pPr>
            <a:r>
              <a:rPr kumimoji="0" lang="en-US" altLang="en-US" sz="1600" b="0" i="0" u="none" strike="noStrike" cap="none" normalizeH="0" baseline="0" dirty="0">
                <a:ln>
                  <a:noFill/>
                </a:ln>
                <a:solidFill>
                  <a:srgbClr val="FFFFFF"/>
                </a:solidFill>
                <a:effectLst/>
                <a:latin typeface="+mn-lt"/>
              </a:rPr>
              <a:t>Random Forest Regressor</a:t>
            </a:r>
          </a:p>
          <a:p>
            <a:pPr marL="0" marR="0" lvl="0" indent="0" eaLnBrk="1" fontAlgn="base" hangingPunct="1">
              <a:lnSpc>
                <a:spcPct val="90000"/>
              </a:lnSpc>
              <a:spcBef>
                <a:spcPct val="0"/>
              </a:spcBef>
              <a:spcAft>
                <a:spcPts val="600"/>
              </a:spcAft>
              <a:buClrTx/>
              <a:buSzTx/>
              <a:buFont typeface="Calibri" panose="020F0502020204030204" pitchFamily="34" charset="0"/>
              <a:buChar char="•"/>
              <a:tabLst/>
            </a:pPr>
            <a:r>
              <a:rPr kumimoji="0" lang="en-US" altLang="en-US" sz="1600" b="0" i="0" u="none" strike="noStrike" cap="none" normalizeH="0" baseline="0" dirty="0">
                <a:ln>
                  <a:noFill/>
                </a:ln>
                <a:solidFill>
                  <a:srgbClr val="FFFFFF"/>
                </a:solidFill>
                <a:effectLst/>
                <a:latin typeface="+mn-lt"/>
              </a:rPr>
              <a:t>Decision Tree</a:t>
            </a:r>
          </a:p>
          <a:p>
            <a:pPr marL="0" marR="0" lvl="0" indent="0" eaLnBrk="1" fontAlgn="base" hangingPunct="1">
              <a:lnSpc>
                <a:spcPct val="90000"/>
              </a:lnSpc>
              <a:spcBef>
                <a:spcPct val="0"/>
              </a:spcBef>
              <a:spcAft>
                <a:spcPts val="600"/>
              </a:spcAft>
              <a:buClrTx/>
              <a:buSzTx/>
              <a:buFont typeface="Calibri" panose="020F0502020204030204" pitchFamily="34" charset="0"/>
              <a:buChar char="•"/>
              <a:tabLst/>
            </a:pPr>
            <a:r>
              <a:rPr kumimoji="0" lang="en-US" altLang="en-US" sz="1600" b="0" i="0" u="none" strike="noStrike" cap="none" normalizeH="0" baseline="0" dirty="0">
                <a:ln>
                  <a:noFill/>
                </a:ln>
                <a:solidFill>
                  <a:srgbClr val="FFFFFF"/>
                </a:solidFill>
                <a:effectLst/>
                <a:latin typeface="+mn-lt"/>
              </a:rPr>
              <a:t>Bayesian Linear</a:t>
            </a:r>
          </a:p>
          <a:p>
            <a:pPr marL="0" marR="0" lvl="0" indent="0" eaLnBrk="1" fontAlgn="base" hangingPunct="1">
              <a:lnSpc>
                <a:spcPct val="90000"/>
              </a:lnSpc>
              <a:spcBef>
                <a:spcPct val="0"/>
              </a:spcBef>
              <a:spcAft>
                <a:spcPts val="600"/>
              </a:spcAft>
              <a:buClrTx/>
              <a:buSzTx/>
              <a:buFont typeface="Calibri" panose="020F0502020204030204" pitchFamily="34" charset="0"/>
              <a:buChar char="•"/>
              <a:tabLst/>
            </a:pPr>
            <a:endParaRPr lang="en-US" altLang="en-US" sz="1600" dirty="0">
              <a:solidFill>
                <a:srgbClr val="FFFFFF"/>
              </a:solidFill>
              <a:latin typeface="+mn-lt"/>
            </a:endParaRPr>
          </a:p>
          <a:p>
            <a:pPr marL="0" marR="0" lvl="0" indent="0" eaLnBrk="1" fontAlgn="base" hangingPunct="1">
              <a:lnSpc>
                <a:spcPct val="90000"/>
              </a:lnSpc>
              <a:spcBef>
                <a:spcPct val="0"/>
              </a:spcBef>
              <a:spcAft>
                <a:spcPts val="600"/>
              </a:spcAft>
              <a:buClrTx/>
              <a:buSzTx/>
              <a:tabLst/>
            </a:pPr>
            <a:endParaRPr kumimoji="0" lang="en-US" altLang="en-US" sz="1600" b="0" i="0" u="none" strike="noStrike" cap="none" normalizeH="0" baseline="0" dirty="0">
              <a:ln>
                <a:noFill/>
              </a:ln>
              <a:solidFill>
                <a:srgbClr val="FFFFFF"/>
              </a:solidFill>
              <a:effectLst/>
              <a:latin typeface="+mn-lt"/>
            </a:endParaRPr>
          </a:p>
          <a:p>
            <a:pPr marL="0" marR="0" lvl="0" indent="0" eaLnBrk="1" fontAlgn="base" hangingPunct="1">
              <a:lnSpc>
                <a:spcPct val="90000"/>
              </a:lnSpc>
              <a:spcBef>
                <a:spcPct val="0"/>
              </a:spcBef>
              <a:spcAft>
                <a:spcPts val="600"/>
              </a:spcAft>
              <a:buClrTx/>
              <a:buSzTx/>
              <a:buFont typeface="Calibri" panose="020F0502020204030204" pitchFamily="34" charset="0"/>
              <a:buNone/>
              <a:tabLst/>
            </a:pPr>
            <a:r>
              <a:rPr kumimoji="0" lang="en-US" altLang="en-US" sz="1600" b="0" i="0" u="none" strike="noStrike" cap="none" normalizeH="0" baseline="0" dirty="0">
                <a:ln>
                  <a:noFill/>
                </a:ln>
                <a:solidFill>
                  <a:srgbClr val="FFFFFF"/>
                </a:solidFill>
                <a:effectLst/>
                <a:latin typeface="+mn-lt"/>
              </a:rPr>
              <a:t>Linear Regression and the Bayesian Ridge models performed the best for prediction of the Happiness scores.</a:t>
            </a:r>
          </a:p>
        </p:txBody>
      </p:sp>
      <p:graphicFrame>
        <p:nvGraphicFramePr>
          <p:cNvPr id="2" name="Table 1">
            <a:extLst>
              <a:ext uri="{FF2B5EF4-FFF2-40B4-BE49-F238E27FC236}">
                <a16:creationId xmlns:a16="http://schemas.microsoft.com/office/drawing/2014/main" id="{D4AC4F92-E42E-945B-D358-8448ED008634}"/>
              </a:ext>
            </a:extLst>
          </p:cNvPr>
          <p:cNvGraphicFramePr>
            <a:graphicFrameLocks noGrp="1"/>
          </p:cNvGraphicFramePr>
          <p:nvPr>
            <p:extLst>
              <p:ext uri="{D42A27DB-BD31-4B8C-83A1-F6EECF244321}">
                <p14:modId xmlns:p14="http://schemas.microsoft.com/office/powerpoint/2010/main" val="1486150119"/>
              </p:ext>
            </p:extLst>
          </p:nvPr>
        </p:nvGraphicFramePr>
        <p:xfrm>
          <a:off x="4742017" y="924829"/>
          <a:ext cx="6798083" cy="4796416"/>
        </p:xfrm>
        <a:graphic>
          <a:graphicData uri="http://schemas.openxmlformats.org/drawingml/2006/table">
            <a:tbl>
              <a:tblPr firstRow="1" firstCol="1" bandRow="1">
                <a:tableStyleId>{91EBBBCC-DAD2-459C-BE2E-F6DE35CF9A28}</a:tableStyleId>
              </a:tblPr>
              <a:tblGrid>
                <a:gridCol w="3011333">
                  <a:extLst>
                    <a:ext uri="{9D8B030D-6E8A-4147-A177-3AD203B41FA5}">
                      <a16:colId xmlns:a16="http://schemas.microsoft.com/office/drawing/2014/main" val="1790939798"/>
                    </a:ext>
                  </a:extLst>
                </a:gridCol>
                <a:gridCol w="1943100">
                  <a:extLst>
                    <a:ext uri="{9D8B030D-6E8A-4147-A177-3AD203B41FA5}">
                      <a16:colId xmlns:a16="http://schemas.microsoft.com/office/drawing/2014/main" val="1063242299"/>
                    </a:ext>
                  </a:extLst>
                </a:gridCol>
                <a:gridCol w="1843650">
                  <a:extLst>
                    <a:ext uri="{9D8B030D-6E8A-4147-A177-3AD203B41FA5}">
                      <a16:colId xmlns:a16="http://schemas.microsoft.com/office/drawing/2014/main" val="2166109431"/>
                    </a:ext>
                  </a:extLst>
                </a:gridCol>
              </a:tblGrid>
              <a:tr h="1024578">
                <a:tc>
                  <a:txBody>
                    <a:bodyPr/>
                    <a:lstStyle/>
                    <a:p>
                      <a:pPr marL="0" marR="0">
                        <a:lnSpc>
                          <a:spcPct val="120000"/>
                        </a:lnSpc>
                        <a:spcBef>
                          <a:spcPts val="0"/>
                        </a:spcBef>
                        <a:spcAft>
                          <a:spcPts val="0"/>
                        </a:spcAft>
                      </a:pPr>
                      <a:r>
                        <a:rPr lang="en-US" sz="3500" b="1" cap="none" spc="0" dirty="0">
                          <a:solidFill>
                            <a:schemeClr val="tx1"/>
                          </a:solidFill>
                          <a:effectLst/>
                        </a:rPr>
                        <a:t>Model</a:t>
                      </a:r>
                      <a:endParaRPr lang="en-US" sz="3500" b="1" cap="none" spc="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b"/>
                </a:tc>
                <a:tc>
                  <a:txBody>
                    <a:bodyPr/>
                    <a:lstStyle/>
                    <a:p>
                      <a:pPr marL="0" marR="0" algn="ctr">
                        <a:lnSpc>
                          <a:spcPct val="120000"/>
                        </a:lnSpc>
                        <a:spcBef>
                          <a:spcPts val="0"/>
                        </a:spcBef>
                        <a:spcAft>
                          <a:spcPts val="0"/>
                        </a:spcAft>
                      </a:pPr>
                      <a:r>
                        <a:rPr lang="en-US" sz="3500" b="1" cap="none" spc="0">
                          <a:solidFill>
                            <a:schemeClr val="tx1"/>
                          </a:solidFill>
                          <a:effectLst/>
                        </a:rPr>
                        <a:t>Score</a:t>
                      </a:r>
                      <a:endParaRPr lang="en-US" sz="3500" b="1" cap="none" spc="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b"/>
                </a:tc>
                <a:tc>
                  <a:txBody>
                    <a:bodyPr/>
                    <a:lstStyle/>
                    <a:p>
                      <a:pPr marL="0" marR="0" algn="ctr">
                        <a:lnSpc>
                          <a:spcPct val="120000"/>
                        </a:lnSpc>
                        <a:spcBef>
                          <a:spcPts val="0"/>
                        </a:spcBef>
                        <a:spcAft>
                          <a:spcPts val="0"/>
                        </a:spcAft>
                      </a:pPr>
                      <a:r>
                        <a:rPr lang="en-US" sz="3500" b="1" cap="none" spc="0" dirty="0">
                          <a:solidFill>
                            <a:schemeClr val="tx1"/>
                          </a:solidFill>
                          <a:effectLst/>
                        </a:rPr>
                        <a:t>MAE</a:t>
                      </a:r>
                      <a:endParaRPr lang="en-US" sz="3500" b="1" cap="none" spc="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b"/>
                </a:tc>
                <a:extLst>
                  <a:ext uri="{0D108BD9-81ED-4DB2-BD59-A6C34878D82A}">
                    <a16:rowId xmlns:a16="http://schemas.microsoft.com/office/drawing/2014/main" val="650130880"/>
                  </a:ext>
                </a:extLst>
              </a:tr>
              <a:tr h="874660">
                <a:tc>
                  <a:txBody>
                    <a:bodyPr/>
                    <a:lstStyle/>
                    <a:p>
                      <a:pPr marL="0" marR="0">
                        <a:lnSpc>
                          <a:spcPct val="120000"/>
                        </a:lnSpc>
                        <a:spcBef>
                          <a:spcPts val="0"/>
                        </a:spcBef>
                        <a:spcAft>
                          <a:spcPts val="0"/>
                        </a:spcAft>
                      </a:pPr>
                      <a:r>
                        <a:rPr lang="en-US" sz="2700" b="1" cap="none" spc="0">
                          <a:solidFill>
                            <a:schemeClr val="tx1"/>
                          </a:solidFill>
                          <a:effectLst/>
                        </a:rPr>
                        <a:t>Linear Regression</a:t>
                      </a:r>
                      <a:endParaRPr lang="en-US" sz="2700" b="1" cap="none" spc="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b"/>
                </a:tc>
                <a:tc>
                  <a:txBody>
                    <a:bodyPr/>
                    <a:lstStyle/>
                    <a:p>
                      <a:pPr marL="0" marR="0" algn="ctr">
                        <a:lnSpc>
                          <a:spcPct val="120000"/>
                        </a:lnSpc>
                        <a:spcBef>
                          <a:spcPts val="0"/>
                        </a:spcBef>
                        <a:spcAft>
                          <a:spcPts val="0"/>
                        </a:spcAft>
                      </a:pPr>
                      <a:r>
                        <a:rPr lang="en-US" sz="2700" cap="none" spc="0">
                          <a:solidFill>
                            <a:schemeClr val="tx1"/>
                          </a:solidFill>
                          <a:effectLst/>
                        </a:rPr>
                        <a:t>82.98%</a:t>
                      </a:r>
                      <a:endParaRPr lang="en-US" sz="2700" cap="none" spc="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ctr"/>
                </a:tc>
                <a:tc>
                  <a:txBody>
                    <a:bodyPr/>
                    <a:lstStyle/>
                    <a:p>
                      <a:pPr marL="0" marR="0" algn="ctr">
                        <a:lnSpc>
                          <a:spcPct val="120000"/>
                        </a:lnSpc>
                        <a:spcBef>
                          <a:spcPts val="0"/>
                        </a:spcBef>
                        <a:spcAft>
                          <a:spcPts val="0"/>
                        </a:spcAft>
                      </a:pPr>
                      <a:r>
                        <a:rPr lang="en-US" sz="2700" cap="none" spc="0">
                          <a:solidFill>
                            <a:schemeClr val="tx1"/>
                          </a:solidFill>
                          <a:effectLst/>
                        </a:rPr>
                        <a:t>0.3769</a:t>
                      </a:r>
                      <a:endParaRPr lang="en-US" sz="2700" cap="none" spc="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ctr"/>
                </a:tc>
                <a:extLst>
                  <a:ext uri="{0D108BD9-81ED-4DB2-BD59-A6C34878D82A}">
                    <a16:rowId xmlns:a16="http://schemas.microsoft.com/office/drawing/2014/main" val="803608476"/>
                  </a:ext>
                </a:extLst>
              </a:tr>
              <a:tr h="1147858">
                <a:tc>
                  <a:txBody>
                    <a:bodyPr/>
                    <a:lstStyle/>
                    <a:p>
                      <a:pPr marL="0" marR="0">
                        <a:lnSpc>
                          <a:spcPct val="120000"/>
                        </a:lnSpc>
                        <a:spcBef>
                          <a:spcPts val="0"/>
                        </a:spcBef>
                        <a:spcAft>
                          <a:spcPts val="0"/>
                        </a:spcAft>
                      </a:pPr>
                      <a:r>
                        <a:rPr lang="en-US" sz="2700" b="1" cap="none" spc="0" dirty="0">
                          <a:solidFill>
                            <a:schemeClr val="tx1"/>
                          </a:solidFill>
                          <a:effectLst/>
                        </a:rPr>
                        <a:t>Random Forest</a:t>
                      </a:r>
                      <a:endParaRPr lang="en-US" sz="2700" b="1" cap="none" spc="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b"/>
                </a:tc>
                <a:tc>
                  <a:txBody>
                    <a:bodyPr/>
                    <a:lstStyle/>
                    <a:p>
                      <a:pPr marL="0" marR="0" algn="ctr">
                        <a:lnSpc>
                          <a:spcPct val="120000"/>
                        </a:lnSpc>
                        <a:spcBef>
                          <a:spcPts val="0"/>
                        </a:spcBef>
                        <a:spcAft>
                          <a:spcPts val="0"/>
                        </a:spcAft>
                      </a:pPr>
                      <a:r>
                        <a:rPr lang="en-US" sz="2700" cap="none" spc="0">
                          <a:solidFill>
                            <a:schemeClr val="tx1"/>
                          </a:solidFill>
                          <a:effectLst/>
                        </a:rPr>
                        <a:t>82.8%</a:t>
                      </a:r>
                      <a:endParaRPr lang="en-US" sz="2700" cap="none" spc="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ctr"/>
                </a:tc>
                <a:tc>
                  <a:txBody>
                    <a:bodyPr/>
                    <a:lstStyle/>
                    <a:p>
                      <a:pPr marL="0" marR="0" algn="ctr">
                        <a:lnSpc>
                          <a:spcPct val="120000"/>
                        </a:lnSpc>
                        <a:spcBef>
                          <a:spcPts val="0"/>
                        </a:spcBef>
                        <a:spcAft>
                          <a:spcPts val="0"/>
                        </a:spcAft>
                      </a:pPr>
                      <a:r>
                        <a:rPr lang="en-US" sz="2700" cap="none" spc="0">
                          <a:solidFill>
                            <a:schemeClr val="tx1"/>
                          </a:solidFill>
                          <a:effectLst/>
                        </a:rPr>
                        <a:t>0.3658</a:t>
                      </a:r>
                      <a:endParaRPr lang="en-US" sz="2700" cap="none" spc="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ctr"/>
                </a:tc>
                <a:extLst>
                  <a:ext uri="{0D108BD9-81ED-4DB2-BD59-A6C34878D82A}">
                    <a16:rowId xmlns:a16="http://schemas.microsoft.com/office/drawing/2014/main" val="1641192147"/>
                  </a:ext>
                </a:extLst>
              </a:tr>
              <a:tr h="874660">
                <a:tc>
                  <a:txBody>
                    <a:bodyPr/>
                    <a:lstStyle/>
                    <a:p>
                      <a:pPr marL="0" marR="0">
                        <a:lnSpc>
                          <a:spcPct val="120000"/>
                        </a:lnSpc>
                        <a:spcBef>
                          <a:spcPts val="0"/>
                        </a:spcBef>
                        <a:spcAft>
                          <a:spcPts val="0"/>
                        </a:spcAft>
                      </a:pPr>
                      <a:r>
                        <a:rPr lang="en-US" sz="2700" b="1" cap="none" spc="0">
                          <a:solidFill>
                            <a:schemeClr val="tx1"/>
                          </a:solidFill>
                          <a:effectLst/>
                        </a:rPr>
                        <a:t>Decision Tree</a:t>
                      </a:r>
                      <a:endParaRPr lang="en-US" sz="2700" b="1" cap="none" spc="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b"/>
                </a:tc>
                <a:tc>
                  <a:txBody>
                    <a:bodyPr/>
                    <a:lstStyle/>
                    <a:p>
                      <a:pPr marL="0" marR="0" algn="ctr">
                        <a:lnSpc>
                          <a:spcPct val="120000"/>
                        </a:lnSpc>
                        <a:spcBef>
                          <a:spcPts val="0"/>
                        </a:spcBef>
                        <a:spcAft>
                          <a:spcPts val="0"/>
                        </a:spcAft>
                      </a:pPr>
                      <a:r>
                        <a:rPr lang="en-US" sz="2700" cap="none" spc="0">
                          <a:solidFill>
                            <a:schemeClr val="tx1"/>
                          </a:solidFill>
                          <a:effectLst/>
                        </a:rPr>
                        <a:t>69.76%</a:t>
                      </a:r>
                      <a:endParaRPr lang="en-US" sz="2700" cap="none" spc="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ctr"/>
                </a:tc>
                <a:tc>
                  <a:txBody>
                    <a:bodyPr/>
                    <a:lstStyle/>
                    <a:p>
                      <a:pPr marL="0" marR="0" algn="ctr">
                        <a:lnSpc>
                          <a:spcPct val="120000"/>
                        </a:lnSpc>
                        <a:spcBef>
                          <a:spcPts val="0"/>
                        </a:spcBef>
                        <a:spcAft>
                          <a:spcPts val="0"/>
                        </a:spcAft>
                      </a:pPr>
                      <a:r>
                        <a:rPr lang="en-US" sz="2700" cap="none" spc="0">
                          <a:solidFill>
                            <a:schemeClr val="tx1"/>
                          </a:solidFill>
                          <a:effectLst/>
                        </a:rPr>
                        <a:t>0.5034</a:t>
                      </a:r>
                      <a:endParaRPr lang="en-US" sz="2700" cap="none" spc="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ctr"/>
                </a:tc>
                <a:extLst>
                  <a:ext uri="{0D108BD9-81ED-4DB2-BD59-A6C34878D82A}">
                    <a16:rowId xmlns:a16="http://schemas.microsoft.com/office/drawing/2014/main" val="1718806205"/>
                  </a:ext>
                </a:extLst>
              </a:tr>
              <a:tr h="874660">
                <a:tc>
                  <a:txBody>
                    <a:bodyPr/>
                    <a:lstStyle/>
                    <a:p>
                      <a:pPr marL="0" marR="0">
                        <a:lnSpc>
                          <a:spcPct val="120000"/>
                        </a:lnSpc>
                        <a:spcBef>
                          <a:spcPts val="0"/>
                        </a:spcBef>
                        <a:spcAft>
                          <a:spcPts val="0"/>
                        </a:spcAft>
                      </a:pPr>
                      <a:r>
                        <a:rPr lang="en-US" sz="2700" b="1" cap="none" spc="0" dirty="0">
                          <a:solidFill>
                            <a:schemeClr val="tx1"/>
                          </a:solidFill>
                          <a:effectLst/>
                        </a:rPr>
                        <a:t>Bayesian Linear</a:t>
                      </a:r>
                      <a:endParaRPr lang="en-US" sz="2700" b="1" cap="none" spc="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b"/>
                </a:tc>
                <a:tc>
                  <a:txBody>
                    <a:bodyPr/>
                    <a:lstStyle/>
                    <a:p>
                      <a:pPr marL="0" marR="0" algn="ctr">
                        <a:lnSpc>
                          <a:spcPct val="120000"/>
                        </a:lnSpc>
                        <a:spcBef>
                          <a:spcPts val="0"/>
                        </a:spcBef>
                        <a:spcAft>
                          <a:spcPts val="0"/>
                        </a:spcAft>
                      </a:pPr>
                      <a:r>
                        <a:rPr lang="en-US" sz="2700" cap="none" spc="0">
                          <a:solidFill>
                            <a:schemeClr val="tx1"/>
                          </a:solidFill>
                          <a:effectLst/>
                        </a:rPr>
                        <a:t>83.24%</a:t>
                      </a:r>
                      <a:endParaRPr lang="en-US" sz="2700" cap="none" spc="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ctr"/>
                </a:tc>
                <a:tc>
                  <a:txBody>
                    <a:bodyPr/>
                    <a:lstStyle/>
                    <a:p>
                      <a:pPr marL="0" marR="0" algn="ctr">
                        <a:lnSpc>
                          <a:spcPct val="120000"/>
                        </a:lnSpc>
                        <a:spcBef>
                          <a:spcPts val="0"/>
                        </a:spcBef>
                        <a:spcAft>
                          <a:spcPts val="0"/>
                        </a:spcAft>
                      </a:pPr>
                      <a:r>
                        <a:rPr lang="en-US" sz="2700" cap="none" spc="0" dirty="0">
                          <a:solidFill>
                            <a:schemeClr val="tx1"/>
                          </a:solidFill>
                          <a:effectLst/>
                        </a:rPr>
                        <a:t>0.3723</a:t>
                      </a:r>
                      <a:endParaRPr lang="en-US" sz="2700" cap="none" spc="0" dirty="0">
                        <a:solidFill>
                          <a:schemeClr val="tx1"/>
                        </a:solidFill>
                        <a:effectLst/>
                        <a:latin typeface="Calibri" panose="020F0502020204030204" pitchFamily="34" charset="0"/>
                        <a:ea typeface="Times New Roman" panose="02020603050405020304" pitchFamily="18" charset="0"/>
                        <a:cs typeface="Times New Roman" panose="02020603050405020304" pitchFamily="18" charset="0"/>
                      </a:endParaRPr>
                    </a:p>
                  </a:txBody>
                  <a:tcPr marL="141495" marR="151602" marT="40427" marB="303204" anchor="ctr"/>
                </a:tc>
                <a:extLst>
                  <a:ext uri="{0D108BD9-81ED-4DB2-BD59-A6C34878D82A}">
                    <a16:rowId xmlns:a16="http://schemas.microsoft.com/office/drawing/2014/main" val="1966919467"/>
                  </a:ext>
                </a:extLst>
              </a:tr>
            </a:tbl>
          </a:graphicData>
        </a:graphic>
      </p:graphicFrame>
    </p:spTree>
    <p:extLst>
      <p:ext uri="{BB962C8B-B14F-4D97-AF65-F5344CB8AC3E}">
        <p14:creationId xmlns:p14="http://schemas.microsoft.com/office/powerpoint/2010/main" val="758605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67B74F2B-9534-4540-96B0-5C8E958B9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3509EDCA-E193-72FF-9744-6030B2C9035E}"/>
              </a:ext>
            </a:extLst>
          </p:cNvPr>
          <p:cNvSpPr txBox="1"/>
          <p:nvPr/>
        </p:nvSpPr>
        <p:spPr>
          <a:xfrm>
            <a:off x="5172074" y="286603"/>
            <a:ext cx="5983605" cy="145075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spc="-50">
                <a:solidFill>
                  <a:schemeClr val="tx1">
                    <a:lumMod val="75000"/>
                    <a:lumOff val="25000"/>
                  </a:schemeClr>
                </a:solidFill>
                <a:latin typeface="+mj-lt"/>
                <a:ea typeface="+mj-ea"/>
                <a:cs typeface="+mj-cs"/>
              </a:rPr>
              <a:t>KEY TAKEAWAYS</a:t>
            </a:r>
          </a:p>
        </p:txBody>
      </p:sp>
      <p:pic>
        <p:nvPicPr>
          <p:cNvPr id="5" name="Picture 4" descr="People holding hands">
            <a:extLst>
              <a:ext uri="{FF2B5EF4-FFF2-40B4-BE49-F238E27FC236}">
                <a16:creationId xmlns:a16="http://schemas.microsoft.com/office/drawing/2014/main" id="{712167BA-5FAE-93C6-B807-8867FBDC9B1E}"/>
              </a:ext>
            </a:extLst>
          </p:cNvPr>
          <p:cNvPicPr>
            <a:picLocks noChangeAspect="1"/>
          </p:cNvPicPr>
          <p:nvPr/>
        </p:nvPicPr>
        <p:blipFill rotWithShape="1">
          <a:blip r:embed="rId2"/>
          <a:srcRect l="33791" r="21629" b="-1"/>
          <a:stretch/>
        </p:blipFill>
        <p:spPr>
          <a:xfrm>
            <a:off x="20" y="10"/>
            <a:ext cx="4580077" cy="6857990"/>
          </a:xfrm>
          <a:prstGeom prst="rect">
            <a:avLst/>
          </a:prstGeom>
        </p:spPr>
      </p:pic>
      <p:cxnSp>
        <p:nvCxnSpPr>
          <p:cNvPr id="15" name="Straight Connector 14">
            <a:extLst>
              <a:ext uri="{FF2B5EF4-FFF2-40B4-BE49-F238E27FC236}">
                <a16:creationId xmlns:a16="http://schemas.microsoft.com/office/drawing/2014/main" id="{33BECB2B-2CFA-412C-880F-C4B60974936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42903" y="1917852"/>
            <a:ext cx="594360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D0DA4C60-49B2-A708-ECB1-31C0E8A9802D}"/>
              </a:ext>
            </a:extLst>
          </p:cNvPr>
          <p:cNvSpPr txBox="1"/>
          <p:nvPr/>
        </p:nvSpPr>
        <p:spPr>
          <a:xfrm>
            <a:off x="5172074" y="2108201"/>
            <a:ext cx="5983606" cy="3760891"/>
          </a:xfrm>
          <a:prstGeom prst="rect">
            <a:avLst/>
          </a:prstGeom>
        </p:spPr>
        <p:txBody>
          <a:bodyPr vert="horz" lIns="0" tIns="45720" rIns="0" bIns="45720" rtlCol="0">
            <a:noAutofit/>
          </a:bodyPr>
          <a:lstStyle/>
          <a:p>
            <a:pPr marR="0">
              <a:lnSpc>
                <a:spcPct val="90000"/>
              </a:lnSpc>
              <a:spcBef>
                <a:spcPts val="0"/>
              </a:spcBef>
              <a:spcAft>
                <a:spcPts val="900"/>
              </a:spcAft>
              <a:buFont typeface="Calibri" panose="020F0502020204030204" pitchFamily="34" charset="0"/>
            </a:pPr>
            <a:r>
              <a:rPr lang="en-US" dirty="0">
                <a:solidFill>
                  <a:schemeClr val="tx1">
                    <a:lumMod val="75000"/>
                    <a:lumOff val="25000"/>
                  </a:schemeClr>
                </a:solidFill>
              </a:rPr>
              <a:t>What influences our general well-being?</a:t>
            </a:r>
          </a:p>
          <a:p>
            <a:pPr marL="285750" marR="0" lvl="0" indent="-285750">
              <a:lnSpc>
                <a:spcPct val="90000"/>
              </a:lnSpc>
              <a:spcBef>
                <a:spcPts val="0"/>
              </a:spcBef>
              <a:spcAft>
                <a:spcPts val="300"/>
              </a:spcAft>
              <a:buSzPts val="1000"/>
              <a:buFont typeface="Calibri" panose="020F0502020204030204" pitchFamily="34" charset="0"/>
              <a:buChar char="•"/>
              <a:tabLst>
                <a:tab pos="457200" algn="l"/>
              </a:tabLst>
            </a:pPr>
            <a:r>
              <a:rPr lang="en-US" dirty="0">
                <a:solidFill>
                  <a:schemeClr val="tx1">
                    <a:lumMod val="75000"/>
                    <a:lumOff val="25000"/>
                  </a:schemeClr>
                </a:solidFill>
              </a:rPr>
              <a:t>Financial well-being, in terms of GDP per capita</a:t>
            </a:r>
          </a:p>
          <a:p>
            <a:pPr marL="285750" marR="0" lvl="0" indent="-285750">
              <a:lnSpc>
                <a:spcPct val="90000"/>
              </a:lnSpc>
              <a:spcBef>
                <a:spcPts val="0"/>
              </a:spcBef>
              <a:spcAft>
                <a:spcPts val="300"/>
              </a:spcAft>
              <a:buSzPts val="1000"/>
              <a:buFont typeface="Calibri" panose="020F0502020204030204" pitchFamily="34" charset="0"/>
              <a:buChar char="•"/>
              <a:tabLst>
                <a:tab pos="457200" algn="l"/>
              </a:tabLst>
            </a:pPr>
            <a:r>
              <a:rPr lang="en-US" dirty="0">
                <a:solidFill>
                  <a:schemeClr val="tx1">
                    <a:lumMod val="75000"/>
                    <a:lumOff val="25000"/>
                  </a:schemeClr>
                </a:solidFill>
              </a:rPr>
              <a:t>Next is General health and long-life expectancy of the citizens. This translates to availability of medical care and attention.</a:t>
            </a:r>
          </a:p>
          <a:p>
            <a:pPr marL="285750" marR="0" lvl="0" indent="-285750">
              <a:lnSpc>
                <a:spcPct val="90000"/>
              </a:lnSpc>
              <a:spcBef>
                <a:spcPts val="0"/>
              </a:spcBef>
              <a:spcAft>
                <a:spcPts val="300"/>
              </a:spcAft>
              <a:buSzPts val="1000"/>
              <a:buFont typeface="Calibri" panose="020F0502020204030204" pitchFamily="34" charset="0"/>
              <a:buChar char="•"/>
              <a:tabLst>
                <a:tab pos="457200" algn="l"/>
              </a:tabLst>
            </a:pPr>
            <a:r>
              <a:rPr lang="en-US" dirty="0">
                <a:solidFill>
                  <a:schemeClr val="tx1">
                    <a:lumMod val="75000"/>
                    <a:lumOff val="25000"/>
                  </a:schemeClr>
                </a:solidFill>
              </a:rPr>
              <a:t>Freedom of expression and human rights is one of the top factors for happiness.</a:t>
            </a:r>
          </a:p>
          <a:p>
            <a:pPr marL="285750" indent="-285750">
              <a:lnSpc>
                <a:spcPct val="90000"/>
              </a:lnSpc>
              <a:buFont typeface="Calibri" panose="020F0502020204030204" pitchFamily="34" charset="0"/>
              <a:buChar char="•"/>
            </a:pPr>
            <a:r>
              <a:rPr lang="en-US" b="0" i="0" dirty="0">
                <a:solidFill>
                  <a:schemeClr val="tx1">
                    <a:lumMod val="75000"/>
                    <a:lumOff val="25000"/>
                  </a:schemeClr>
                </a:solidFill>
                <a:effectLst/>
              </a:rPr>
              <a:t>The gap between the happiest and the least happy country is significantly huge.</a:t>
            </a:r>
          </a:p>
          <a:p>
            <a:pPr>
              <a:lnSpc>
                <a:spcPct val="90000"/>
              </a:lnSpc>
              <a:buFont typeface="Calibri" panose="020F0502020204030204" pitchFamily="34" charset="0"/>
            </a:pPr>
            <a:endParaRPr lang="en-US" b="0" i="0" dirty="0">
              <a:solidFill>
                <a:schemeClr val="tx1">
                  <a:lumMod val="75000"/>
                  <a:lumOff val="25000"/>
                </a:schemeClr>
              </a:solidFill>
              <a:effectLst/>
            </a:endParaRPr>
          </a:p>
          <a:p>
            <a:pPr>
              <a:lnSpc>
                <a:spcPct val="90000"/>
              </a:lnSpc>
              <a:buFont typeface="Calibri" panose="020F0502020204030204" pitchFamily="34" charset="0"/>
            </a:pPr>
            <a:r>
              <a:rPr lang="en-US" dirty="0">
                <a:solidFill>
                  <a:schemeClr val="tx1">
                    <a:lumMod val="75000"/>
                    <a:lumOff val="25000"/>
                  </a:schemeClr>
                </a:solidFill>
              </a:rPr>
              <a:t>A few observations that are not direct - </a:t>
            </a:r>
            <a:endParaRPr lang="en-US" b="0" i="0" dirty="0">
              <a:solidFill>
                <a:schemeClr val="tx1">
                  <a:lumMod val="75000"/>
                  <a:lumOff val="25000"/>
                </a:schemeClr>
              </a:solidFill>
              <a:effectLst/>
            </a:endParaRPr>
          </a:p>
          <a:p>
            <a:pPr marL="285750" indent="-285750">
              <a:lnSpc>
                <a:spcPct val="90000"/>
              </a:lnSpc>
              <a:buFont typeface="Calibri" panose="020F0502020204030204" pitchFamily="34" charset="0"/>
              <a:buChar char="•"/>
            </a:pPr>
            <a:r>
              <a:rPr lang="en-US" b="0" i="0" dirty="0">
                <a:solidFill>
                  <a:schemeClr val="tx1">
                    <a:lumMod val="75000"/>
                    <a:lumOff val="25000"/>
                  </a:schemeClr>
                </a:solidFill>
                <a:effectLst/>
              </a:rPr>
              <a:t>People who move to happier countries could become happier by association as they blend in that society</a:t>
            </a:r>
          </a:p>
          <a:p>
            <a:pPr marL="285750" indent="-285750">
              <a:lnSpc>
                <a:spcPct val="90000"/>
              </a:lnSpc>
              <a:buFont typeface="Calibri" panose="020F0502020204030204" pitchFamily="34" charset="0"/>
              <a:buChar char="•"/>
            </a:pPr>
            <a:r>
              <a:rPr lang="en-US" dirty="0">
                <a:solidFill>
                  <a:schemeClr val="tx1">
                    <a:lumMod val="75000"/>
                    <a:lumOff val="25000"/>
                  </a:schemeClr>
                </a:solidFill>
              </a:rPr>
              <a:t>Smaller countries are happier than the larger countries. This may mean the governance should focus on smaller regions to make significant changes to the country in whole.</a:t>
            </a:r>
          </a:p>
          <a:p>
            <a:pPr>
              <a:lnSpc>
                <a:spcPct val="90000"/>
              </a:lnSpc>
              <a:buFont typeface="Calibri" panose="020F0502020204030204" pitchFamily="34" charset="0"/>
            </a:pPr>
            <a:endParaRPr lang="en-US" dirty="0">
              <a:solidFill>
                <a:schemeClr val="tx1">
                  <a:lumMod val="75000"/>
                  <a:lumOff val="25000"/>
                </a:schemeClr>
              </a:solidFill>
            </a:endParaRPr>
          </a:p>
        </p:txBody>
      </p:sp>
    </p:spTree>
    <p:extLst>
      <p:ext uri="{BB962C8B-B14F-4D97-AF65-F5344CB8AC3E}">
        <p14:creationId xmlns:p14="http://schemas.microsoft.com/office/powerpoint/2010/main" val="2651801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extBox 1">
            <a:extLst>
              <a:ext uri="{FF2B5EF4-FFF2-40B4-BE49-F238E27FC236}">
                <a16:creationId xmlns:a16="http://schemas.microsoft.com/office/drawing/2014/main" id="{C76DCAF8-3396-9F3C-5230-1045CA2A1CC5}"/>
              </a:ext>
            </a:extLst>
          </p:cNvPr>
          <p:cNvSpPr txBox="1"/>
          <p:nvPr/>
        </p:nvSpPr>
        <p:spPr>
          <a:xfrm>
            <a:off x="5116783" y="516835"/>
            <a:ext cx="5977937" cy="166650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000" spc="-50">
                <a:solidFill>
                  <a:srgbClr val="FFFFFF"/>
                </a:solidFill>
                <a:latin typeface="+mj-lt"/>
                <a:ea typeface="+mj-ea"/>
                <a:cs typeface="+mj-cs"/>
              </a:rPr>
              <a:t>ASSUMPTIONS</a:t>
            </a:r>
          </a:p>
        </p:txBody>
      </p:sp>
      <p:pic>
        <p:nvPicPr>
          <p:cNvPr id="5" name="Picture 4" descr="Man writing on music sheet">
            <a:extLst>
              <a:ext uri="{FF2B5EF4-FFF2-40B4-BE49-F238E27FC236}">
                <a16:creationId xmlns:a16="http://schemas.microsoft.com/office/drawing/2014/main" id="{F1533177-01FE-2655-207C-AD57B5DFCBF8}"/>
              </a:ext>
            </a:extLst>
          </p:cNvPr>
          <p:cNvPicPr>
            <a:picLocks noChangeAspect="1"/>
          </p:cNvPicPr>
          <p:nvPr/>
        </p:nvPicPr>
        <p:blipFill rotWithShape="1">
          <a:blip r:embed="rId2"/>
          <a:srcRect l="29776" r="25645" b="-1"/>
          <a:stretch/>
        </p:blipFill>
        <p:spPr>
          <a:xfrm>
            <a:off x="20" y="10"/>
            <a:ext cx="4580077" cy="6857990"/>
          </a:xfrm>
          <a:prstGeom prst="rect">
            <a:avLst/>
          </a:prstGeom>
        </p:spPr>
      </p:pic>
      <p:cxnSp>
        <p:nvCxnSpPr>
          <p:cNvPr id="15" name="Straight Connector 14">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7B5E1FA-C9A1-FEB2-A629-68E697BCA476}"/>
              </a:ext>
            </a:extLst>
          </p:cNvPr>
          <p:cNvSpPr txBox="1"/>
          <p:nvPr/>
        </p:nvSpPr>
        <p:spPr>
          <a:xfrm>
            <a:off x="5116784" y="2546224"/>
            <a:ext cx="5977938" cy="3342747"/>
          </a:xfrm>
          <a:prstGeom prst="rect">
            <a:avLst/>
          </a:prstGeom>
        </p:spPr>
        <p:txBody>
          <a:bodyPr vert="horz" lIns="0" tIns="45720" rIns="0" bIns="45720" rtlCol="0">
            <a:normAutofit/>
          </a:bodyPr>
          <a:lstStyle/>
          <a:p>
            <a:pPr marL="342900" marR="0" lvl="0" indent="-342900">
              <a:spcBef>
                <a:spcPts val="0"/>
              </a:spcBef>
              <a:spcAft>
                <a:spcPts val="0"/>
              </a:spcAft>
              <a:buFont typeface="Calibri" panose="020F0502020204030204" pitchFamily="34" charset="0"/>
              <a:buChar char="-"/>
            </a:pPr>
            <a:r>
              <a:rPr lang="en-US" dirty="0">
                <a:solidFill>
                  <a:srgbClr val="FFFFFF"/>
                </a:solidFill>
                <a:effectLst/>
              </a:rPr>
              <a:t>The first assumption is that the dataset sample is significant enough to determine the happiness score of a country. According to the World Happiness report, about 1000 entries per country were considered for calculating the score. </a:t>
            </a:r>
          </a:p>
          <a:p>
            <a:pPr marR="0" lvl="0">
              <a:spcBef>
                <a:spcPts val="0"/>
              </a:spcBef>
              <a:spcAft>
                <a:spcPts val="0"/>
              </a:spcAft>
            </a:pPr>
            <a:endParaRPr lang="en-US" dirty="0">
              <a:solidFill>
                <a:srgbClr val="FFFFFF"/>
              </a:solidFill>
              <a:effectLst/>
            </a:endParaRPr>
          </a:p>
          <a:p>
            <a:pPr marL="342900" marR="0" lvl="0" indent="-342900">
              <a:spcBef>
                <a:spcPts val="0"/>
              </a:spcBef>
              <a:spcAft>
                <a:spcPts val="800"/>
              </a:spcAft>
              <a:buFont typeface="Calibri" panose="020F0502020204030204" pitchFamily="34" charset="0"/>
              <a:buChar char="-"/>
            </a:pPr>
            <a:r>
              <a:rPr lang="en-US" dirty="0">
                <a:solidFill>
                  <a:srgbClr val="FFFFFF"/>
                </a:solidFill>
                <a:effectLst/>
              </a:rPr>
              <a:t>The Second assumption is that the factors listed indeed impact the overall happiness/well-being of a country. While they do have significant weightage, happiness is a complex emotion that may depend on multitude of factors that have not been considered in the survey.</a:t>
            </a:r>
          </a:p>
          <a:p>
            <a:pPr>
              <a:buFont typeface="Calibri" panose="020F0502020204030204" pitchFamily="34" charset="0"/>
            </a:pPr>
            <a:endParaRPr lang="en-US" dirty="0">
              <a:solidFill>
                <a:srgbClr val="FFFFFF"/>
              </a:solidFill>
            </a:endParaRPr>
          </a:p>
        </p:txBody>
      </p:sp>
    </p:spTree>
    <p:extLst>
      <p:ext uri="{BB962C8B-B14F-4D97-AF65-F5344CB8AC3E}">
        <p14:creationId xmlns:p14="http://schemas.microsoft.com/office/powerpoint/2010/main" val="399554739"/>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22">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4" name="Straight Connector 24">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35" name="Rectangle 26">
            <a:extLst>
              <a:ext uri="{FF2B5EF4-FFF2-40B4-BE49-F238E27FC236}">
                <a16:creationId xmlns:a16="http://schemas.microsoft.com/office/drawing/2014/main" id="{13BCCAE5-A35B-4B66-A4A7-E23C34A403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3509EDCA-E193-72FF-9744-6030B2C9035E}"/>
              </a:ext>
            </a:extLst>
          </p:cNvPr>
          <p:cNvSpPr txBox="1"/>
          <p:nvPr/>
        </p:nvSpPr>
        <p:spPr>
          <a:xfrm>
            <a:off x="1036320" y="286603"/>
            <a:ext cx="10058400" cy="1450757"/>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spc="-50">
                <a:solidFill>
                  <a:schemeClr val="tx1">
                    <a:lumMod val="75000"/>
                    <a:lumOff val="25000"/>
                  </a:schemeClr>
                </a:solidFill>
                <a:latin typeface="+mj-lt"/>
                <a:ea typeface="+mj-ea"/>
                <a:cs typeface="+mj-cs"/>
              </a:rPr>
              <a:t>ETHICAL ASSESSMENT</a:t>
            </a:r>
          </a:p>
        </p:txBody>
      </p:sp>
      <p:cxnSp>
        <p:nvCxnSpPr>
          <p:cNvPr id="36" name="Straight Connector 28">
            <a:extLst>
              <a:ext uri="{FF2B5EF4-FFF2-40B4-BE49-F238E27FC236}">
                <a16:creationId xmlns:a16="http://schemas.microsoft.com/office/drawing/2014/main" id="{6987BDFB-DE64-4B56-B44F-45FAE19FA9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06573" y="1895846"/>
            <a:ext cx="978408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7" name="Graphic 6" descr="Venn Diagram">
            <a:extLst>
              <a:ext uri="{FF2B5EF4-FFF2-40B4-BE49-F238E27FC236}">
                <a16:creationId xmlns:a16="http://schemas.microsoft.com/office/drawing/2014/main" id="{B5683FE4-0CCC-81CD-5068-2992F4966FB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31509" y="2472903"/>
            <a:ext cx="3031484" cy="3031484"/>
          </a:xfrm>
          <a:prstGeom prst="rect">
            <a:avLst/>
          </a:prstGeom>
        </p:spPr>
      </p:pic>
      <p:sp>
        <p:nvSpPr>
          <p:cNvPr id="3" name="TextBox 2">
            <a:extLst>
              <a:ext uri="{FF2B5EF4-FFF2-40B4-BE49-F238E27FC236}">
                <a16:creationId xmlns:a16="http://schemas.microsoft.com/office/drawing/2014/main" id="{D0DA4C60-49B2-A708-ECB1-31C0E8A9802D}"/>
              </a:ext>
            </a:extLst>
          </p:cNvPr>
          <p:cNvSpPr txBox="1"/>
          <p:nvPr/>
        </p:nvSpPr>
        <p:spPr>
          <a:xfrm>
            <a:off x="4706460" y="2108201"/>
            <a:ext cx="6388260" cy="3760891"/>
          </a:xfrm>
          <a:prstGeom prst="rect">
            <a:avLst/>
          </a:prstGeom>
        </p:spPr>
        <p:txBody>
          <a:bodyPr vert="horz" lIns="0" tIns="45720" rIns="0" bIns="45720" rtlCol="0">
            <a:normAutofit/>
          </a:bodyPr>
          <a:lstStyle/>
          <a:p>
            <a:pPr>
              <a:lnSpc>
                <a:spcPct val="90000"/>
              </a:lnSpc>
              <a:spcAft>
                <a:spcPts val="600"/>
              </a:spcAft>
              <a:buFont typeface="Calibri" panose="020F0502020204030204" pitchFamily="34" charset="0"/>
            </a:pPr>
            <a:r>
              <a:rPr lang="en-US" dirty="0">
                <a:solidFill>
                  <a:schemeClr val="tx1">
                    <a:lumMod val="75000"/>
                    <a:lumOff val="25000"/>
                  </a:schemeClr>
                </a:solidFill>
                <a:effectLst/>
              </a:rPr>
              <a:t>One of the ethical considerations for this project is the consideration of results from the analysis in decision-making. Some of the conclusions made from this project’s study could be incorrect or misrepresented due to insufficient or incorrect data. So, while sharing the outcome of this project to a larger audience, the underlying assumptions and data considerations should be shared. </a:t>
            </a:r>
          </a:p>
          <a:p>
            <a:pPr>
              <a:lnSpc>
                <a:spcPct val="90000"/>
              </a:lnSpc>
              <a:spcAft>
                <a:spcPts val="600"/>
              </a:spcAft>
              <a:buFont typeface="Calibri" panose="020F0502020204030204" pitchFamily="34" charset="0"/>
            </a:pPr>
            <a:endParaRPr lang="en-US" dirty="0">
              <a:solidFill>
                <a:schemeClr val="tx1">
                  <a:lumMod val="75000"/>
                  <a:lumOff val="25000"/>
                </a:schemeClr>
              </a:solidFill>
            </a:endParaRPr>
          </a:p>
          <a:p>
            <a:pPr>
              <a:lnSpc>
                <a:spcPct val="90000"/>
              </a:lnSpc>
              <a:spcAft>
                <a:spcPts val="600"/>
              </a:spcAft>
              <a:buFont typeface="Calibri" panose="020F0502020204030204" pitchFamily="34" charset="0"/>
            </a:pPr>
            <a:r>
              <a:rPr lang="en-US" dirty="0">
                <a:solidFill>
                  <a:schemeClr val="tx1">
                    <a:lumMod val="75000"/>
                    <a:lumOff val="25000"/>
                  </a:schemeClr>
                </a:solidFill>
              </a:rPr>
              <a:t>1. No PII Data has been used for the analysis</a:t>
            </a:r>
          </a:p>
          <a:p>
            <a:pPr>
              <a:lnSpc>
                <a:spcPct val="90000"/>
              </a:lnSpc>
              <a:spcAft>
                <a:spcPts val="600"/>
              </a:spcAft>
              <a:buFont typeface="Calibri" panose="020F0502020204030204" pitchFamily="34" charset="0"/>
            </a:pPr>
            <a:r>
              <a:rPr lang="en-US" dirty="0">
                <a:solidFill>
                  <a:schemeClr val="tx1">
                    <a:lumMod val="75000"/>
                    <a:lumOff val="25000"/>
                  </a:schemeClr>
                </a:solidFill>
              </a:rPr>
              <a:t>2. All data sources are extracted from public domains, shared by organizations for educational purposes</a:t>
            </a:r>
          </a:p>
          <a:p>
            <a:pPr>
              <a:lnSpc>
                <a:spcPct val="90000"/>
              </a:lnSpc>
              <a:spcAft>
                <a:spcPts val="600"/>
              </a:spcAft>
              <a:buFont typeface="Calibri" panose="020F0502020204030204" pitchFamily="34" charset="0"/>
            </a:pPr>
            <a:r>
              <a:rPr lang="en-US" dirty="0">
                <a:solidFill>
                  <a:schemeClr val="tx1">
                    <a:lumMod val="75000"/>
                    <a:lumOff val="25000"/>
                  </a:schemeClr>
                </a:solidFill>
              </a:rPr>
              <a:t>3. All references are listed</a:t>
            </a:r>
          </a:p>
          <a:p>
            <a:pPr>
              <a:lnSpc>
                <a:spcPct val="90000"/>
              </a:lnSpc>
              <a:spcAft>
                <a:spcPts val="600"/>
              </a:spcAft>
              <a:buFont typeface="Calibri" panose="020F0502020204030204" pitchFamily="34" charset="0"/>
            </a:pPr>
            <a:endParaRPr lang="en-US" dirty="0">
              <a:solidFill>
                <a:schemeClr val="tx1">
                  <a:lumMod val="75000"/>
                  <a:lumOff val="25000"/>
                </a:schemeClr>
              </a:solidFill>
            </a:endParaRPr>
          </a:p>
        </p:txBody>
      </p:sp>
      <p:sp>
        <p:nvSpPr>
          <p:cNvPr id="37" name="Rectangle 30">
            <a:extLst>
              <a:ext uri="{FF2B5EF4-FFF2-40B4-BE49-F238E27FC236}">
                <a16:creationId xmlns:a16="http://schemas.microsoft.com/office/drawing/2014/main" id="{0B2EDFE5-9478-4774-9D3D-FEC7DC708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3533822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extBox 1">
            <a:extLst>
              <a:ext uri="{FF2B5EF4-FFF2-40B4-BE49-F238E27FC236}">
                <a16:creationId xmlns:a16="http://schemas.microsoft.com/office/drawing/2014/main" id="{D3DDDC40-D60F-AC50-EC17-E9DC20D72E57}"/>
              </a:ext>
            </a:extLst>
          </p:cNvPr>
          <p:cNvSpPr txBox="1"/>
          <p:nvPr/>
        </p:nvSpPr>
        <p:spPr>
          <a:xfrm>
            <a:off x="5116783" y="516835"/>
            <a:ext cx="5977937" cy="1666501"/>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000" spc="-50">
                <a:solidFill>
                  <a:srgbClr val="FFFFFF"/>
                </a:solidFill>
                <a:latin typeface="+mj-lt"/>
                <a:ea typeface="+mj-ea"/>
                <a:cs typeface="+mj-cs"/>
              </a:rPr>
              <a:t>REFERENCES</a:t>
            </a:r>
          </a:p>
        </p:txBody>
      </p:sp>
      <p:pic>
        <p:nvPicPr>
          <p:cNvPr id="5" name="Picture 4" descr="Graph on document with pen">
            <a:extLst>
              <a:ext uri="{FF2B5EF4-FFF2-40B4-BE49-F238E27FC236}">
                <a16:creationId xmlns:a16="http://schemas.microsoft.com/office/drawing/2014/main" id="{EB384553-B28C-4150-54C9-7BE94531395C}"/>
              </a:ext>
            </a:extLst>
          </p:cNvPr>
          <p:cNvPicPr>
            <a:picLocks noChangeAspect="1"/>
          </p:cNvPicPr>
          <p:nvPr/>
        </p:nvPicPr>
        <p:blipFill rotWithShape="1">
          <a:blip r:embed="rId2"/>
          <a:srcRect l="34572" r="20849" b="-1"/>
          <a:stretch/>
        </p:blipFill>
        <p:spPr>
          <a:xfrm>
            <a:off x="20" y="10"/>
            <a:ext cx="4580077" cy="6857990"/>
          </a:xfrm>
          <a:prstGeom prst="rect">
            <a:avLst/>
          </a:prstGeom>
        </p:spPr>
      </p:pic>
      <p:cxnSp>
        <p:nvCxnSpPr>
          <p:cNvPr id="15" name="Straight Connector 14">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62ED5443-000C-06E2-15DA-47467F3D4EC7}"/>
              </a:ext>
            </a:extLst>
          </p:cNvPr>
          <p:cNvSpPr txBox="1"/>
          <p:nvPr/>
        </p:nvSpPr>
        <p:spPr>
          <a:xfrm>
            <a:off x="5116784" y="2546224"/>
            <a:ext cx="5977938" cy="3342747"/>
          </a:xfrm>
          <a:prstGeom prst="rect">
            <a:avLst/>
          </a:prstGeom>
        </p:spPr>
        <p:txBody>
          <a:bodyPr vert="horz" lIns="0" tIns="45720" rIns="0" bIns="45720" rtlCol="0">
            <a:normAutofit/>
          </a:bodyPr>
          <a:lstStyle/>
          <a:p>
            <a:pPr marL="0" marR="0">
              <a:spcBef>
                <a:spcPts val="0"/>
              </a:spcBef>
              <a:spcAft>
                <a:spcPts val="1000"/>
              </a:spcAft>
              <a:buFont typeface="Calibri" panose="020F0502020204030204" pitchFamily="34" charset="0"/>
            </a:pPr>
            <a:r>
              <a:rPr lang="en-US" u="sng">
                <a:solidFill>
                  <a:srgbClr val="FFFFFF"/>
                </a:solidFill>
                <a:effectLst/>
                <a:hlinkClick r:id="rId3"/>
              </a:rPr>
              <a:t>World Happiness Report | Kaggle</a:t>
            </a:r>
            <a:endParaRPr lang="en-US">
              <a:solidFill>
                <a:srgbClr val="FFFFFF"/>
              </a:solidFill>
              <a:effectLst/>
            </a:endParaRPr>
          </a:p>
          <a:p>
            <a:pPr marL="0" marR="0">
              <a:spcBef>
                <a:spcPts val="0"/>
              </a:spcBef>
              <a:spcAft>
                <a:spcPts val="1000"/>
              </a:spcAft>
              <a:buFont typeface="Calibri" panose="020F0502020204030204" pitchFamily="34" charset="0"/>
            </a:pPr>
            <a:r>
              <a:rPr lang="en-US" u="sng">
                <a:solidFill>
                  <a:srgbClr val="FFFFFF"/>
                </a:solidFill>
                <a:effectLst/>
                <a:hlinkClick r:id="rId4"/>
              </a:rPr>
              <a:t>A Structural Model of the World Happiness Report | R-bloggers</a:t>
            </a:r>
            <a:endParaRPr lang="en-US">
              <a:solidFill>
                <a:srgbClr val="FFFFFF"/>
              </a:solidFill>
              <a:effectLst/>
            </a:endParaRPr>
          </a:p>
          <a:p>
            <a:pPr>
              <a:buFont typeface="Calibri" panose="020F0502020204030204" pitchFamily="34" charset="0"/>
            </a:pPr>
            <a:r>
              <a:rPr lang="en-US">
                <a:solidFill>
                  <a:srgbClr val="FFFFFF"/>
                </a:solidFill>
                <a:hlinkClick r:id="rId5"/>
              </a:rPr>
              <a:t>4 Takeaways From This Year’s World Happiness Report (forbes.com)</a:t>
            </a:r>
            <a:endParaRPr lang="en-US">
              <a:solidFill>
                <a:srgbClr val="FFFFFF"/>
              </a:solidFill>
            </a:endParaRPr>
          </a:p>
        </p:txBody>
      </p:sp>
    </p:spTree>
    <p:extLst>
      <p:ext uri="{BB962C8B-B14F-4D97-AF65-F5344CB8AC3E}">
        <p14:creationId xmlns:p14="http://schemas.microsoft.com/office/powerpoint/2010/main" val="7768329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0">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2">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1" name="Rectangle 14">
            <a:extLst>
              <a:ext uri="{FF2B5EF4-FFF2-40B4-BE49-F238E27FC236}">
                <a16:creationId xmlns:a16="http://schemas.microsoft.com/office/drawing/2014/main" id="{EE1530B0-6F96-46C0-8B3E-3215CB756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16">
            <a:extLst>
              <a:ext uri="{FF2B5EF4-FFF2-40B4-BE49-F238E27FC236}">
                <a16:creationId xmlns:a16="http://schemas.microsoft.com/office/drawing/2014/main" id="{754910CF-1B56-45D3-960A-E89F7B3B91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extBox 4">
            <a:extLst>
              <a:ext uri="{FF2B5EF4-FFF2-40B4-BE49-F238E27FC236}">
                <a16:creationId xmlns:a16="http://schemas.microsoft.com/office/drawing/2014/main" id="{7EB18DE1-43A1-D5E5-3847-87B55DB92710}"/>
              </a:ext>
            </a:extLst>
          </p:cNvPr>
          <p:cNvSpPr txBox="1"/>
          <p:nvPr/>
        </p:nvSpPr>
        <p:spPr>
          <a:xfrm>
            <a:off x="492370" y="516835"/>
            <a:ext cx="3084844" cy="5772840"/>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spc="-50">
                <a:solidFill>
                  <a:schemeClr val="bg1"/>
                </a:solidFill>
                <a:latin typeface="+mj-lt"/>
                <a:ea typeface="+mj-ea"/>
                <a:cs typeface="+mj-cs"/>
              </a:rPr>
              <a:t>Summary</a:t>
            </a:r>
          </a:p>
        </p:txBody>
      </p:sp>
      <p:graphicFrame>
        <p:nvGraphicFramePr>
          <p:cNvPr id="23" name="TextBox 2">
            <a:extLst>
              <a:ext uri="{FF2B5EF4-FFF2-40B4-BE49-F238E27FC236}">
                <a16:creationId xmlns:a16="http://schemas.microsoft.com/office/drawing/2014/main" id="{A90E2C36-2F54-BA37-F521-EE553FE7198C}"/>
              </a:ext>
            </a:extLst>
          </p:cNvPr>
          <p:cNvGraphicFramePr/>
          <p:nvPr>
            <p:extLst>
              <p:ext uri="{D42A27DB-BD31-4B8C-83A1-F6EECF244321}">
                <p14:modId xmlns:p14="http://schemas.microsoft.com/office/powerpoint/2010/main" val="4149654857"/>
              </p:ext>
            </p:extLst>
          </p:nvPr>
        </p:nvGraphicFramePr>
        <p:xfrm>
          <a:off x="4741863" y="639763"/>
          <a:ext cx="6797675" cy="56499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196580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5116783" y="516835"/>
            <a:ext cx="5977937" cy="1666501"/>
          </a:xfrm>
        </p:spPr>
        <p:txBody>
          <a:bodyPr vert="horz" lIns="91440" tIns="45720" rIns="91440" bIns="45720" rtlCol="0">
            <a:normAutofit/>
          </a:bodyPr>
          <a:lstStyle/>
          <a:p>
            <a:r>
              <a:rPr lang="en-US" sz="4000" dirty="0">
                <a:solidFill>
                  <a:srgbClr val="FFFFFF"/>
                </a:solidFill>
              </a:rPr>
              <a:t>Introduction</a:t>
            </a:r>
          </a:p>
        </p:txBody>
      </p:sp>
      <p:pic>
        <p:nvPicPr>
          <p:cNvPr id="7" name="Picture 6" descr="A person holding a globe">
            <a:extLst>
              <a:ext uri="{FF2B5EF4-FFF2-40B4-BE49-F238E27FC236}">
                <a16:creationId xmlns:a16="http://schemas.microsoft.com/office/drawing/2014/main" id="{0747A488-9E39-2935-B6E1-B654375D9008}"/>
              </a:ext>
            </a:extLst>
          </p:cNvPr>
          <p:cNvPicPr>
            <a:picLocks noChangeAspect="1"/>
          </p:cNvPicPr>
          <p:nvPr/>
        </p:nvPicPr>
        <p:blipFill rotWithShape="1">
          <a:blip r:embed="rId3"/>
          <a:srcRect l="30297" r="29966"/>
          <a:stretch/>
        </p:blipFill>
        <p:spPr>
          <a:xfrm>
            <a:off x="20" y="10"/>
            <a:ext cx="4580077" cy="6857990"/>
          </a:xfrm>
          <a:prstGeom prst="rect">
            <a:avLst/>
          </a:prstGeom>
        </p:spPr>
      </p:pic>
      <p:cxnSp>
        <p:nvCxnSpPr>
          <p:cNvPr id="13" name="Straight Connector 12">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00864" y="2353592"/>
            <a:ext cx="56692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Content Placeholder 4">
            <a:extLst>
              <a:ext uri="{FF2B5EF4-FFF2-40B4-BE49-F238E27FC236}">
                <a16:creationId xmlns:a16="http://schemas.microsoft.com/office/drawing/2014/main" id="{FA062C67-2347-4ABB-1F51-C4E3E58092CD}"/>
              </a:ext>
            </a:extLst>
          </p:cNvPr>
          <p:cNvSpPr>
            <a:spLocks noGrp="1"/>
          </p:cNvSpPr>
          <p:nvPr>
            <p:ph idx="1"/>
          </p:nvPr>
        </p:nvSpPr>
        <p:spPr>
          <a:xfrm>
            <a:off x="5116784" y="2546223"/>
            <a:ext cx="6597696" cy="4159373"/>
          </a:xfrm>
        </p:spPr>
        <p:txBody>
          <a:bodyPr>
            <a:noAutofit/>
          </a:bodyPr>
          <a:lstStyle/>
          <a:p>
            <a:pPr>
              <a:lnSpc>
                <a:spcPct val="100000"/>
              </a:lnSpc>
            </a:pPr>
            <a:r>
              <a:rPr lang="en-US" sz="1600"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The World Happiness Report is a landmark survey of the state of global happiness. The reports review the state of happiness in the world today and show how the new science of happiness explains personal and national variations in happiness. The report contains articles and rankings of national happiness, based on respondent ratings of their own lives, which the report also correlates with various (quality of) life factors</a:t>
            </a:r>
            <a:r>
              <a:rPr lang="en-US" sz="1600" dirty="0">
                <a:solidFill>
                  <a:srgbClr val="FFFFFF"/>
                </a:solidFill>
                <a:latin typeface="Arial" panose="020B0604020202020204" pitchFamily="34" charset="0"/>
                <a:ea typeface="Times New Roman" panose="02020603050405020304" pitchFamily="18" charset="0"/>
                <a:cs typeface="Arial" panose="020B0604020202020204" pitchFamily="34" charset="0"/>
              </a:rPr>
              <a:t>.</a:t>
            </a:r>
            <a:endParaRPr lang="en-US" sz="1600" dirty="0">
              <a:solidFill>
                <a:srgbClr val="FFFFFF"/>
              </a:solidFill>
              <a:effectLst/>
              <a:latin typeface="Arial" panose="020B0604020202020204" pitchFamily="34" charset="0"/>
              <a:ea typeface="Times New Roman" panose="02020603050405020304" pitchFamily="18" charset="0"/>
              <a:cs typeface="Arial" panose="020B0604020202020204" pitchFamily="34" charset="0"/>
            </a:endParaRPr>
          </a:p>
          <a:p>
            <a:pPr>
              <a:lnSpc>
                <a:spcPct val="100000"/>
              </a:lnSpc>
            </a:pPr>
            <a:r>
              <a:rPr lang="en-US" sz="1600" dirty="0">
                <a:solidFill>
                  <a:srgbClr val="FFFFFF"/>
                </a:solidFill>
                <a:effectLst/>
                <a:latin typeface="Arial" panose="020B0604020202020204" pitchFamily="34" charset="0"/>
                <a:ea typeface="Times New Roman" panose="02020603050405020304" pitchFamily="18" charset="0"/>
                <a:cs typeface="Arial" panose="020B0604020202020204" pitchFamily="34" charset="0"/>
              </a:rPr>
              <a:t>As the title says, the World Happiness report gives happiness scores and ranking for each of the countries. This provides a valuable insight into the least and most happy countries and what contributes to their rankings. This research is my attempt to dig a little more into what contributes to general happiness and do the factors on which the survey was conducted indeed are factors to one’s happiness. </a:t>
            </a:r>
          </a:p>
          <a:p>
            <a:pPr>
              <a:lnSpc>
                <a:spcPct val="100000"/>
              </a:lnSpc>
            </a:pPr>
            <a:endParaRPr lang="en-US" sz="1600" dirty="0">
              <a:solidFill>
                <a:srgbClr val="FFFFFF"/>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933514334"/>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33">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36" name="Straight Connector 35">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E844E128-FF69-4E9F-8327-6B504B3C5A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12191985"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4" name="TextBox 3">
            <a:extLst>
              <a:ext uri="{FF2B5EF4-FFF2-40B4-BE49-F238E27FC236}">
                <a16:creationId xmlns:a16="http://schemas.microsoft.com/office/drawing/2014/main" id="{9B34FD5D-6DE8-83BA-DB51-05BAAB1F7379}"/>
              </a:ext>
            </a:extLst>
          </p:cNvPr>
          <p:cNvSpPr txBox="1"/>
          <p:nvPr/>
        </p:nvSpPr>
        <p:spPr>
          <a:xfrm>
            <a:off x="344431" y="-18395"/>
            <a:ext cx="5977937" cy="79576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000" spc="-50" dirty="0">
                <a:solidFill>
                  <a:srgbClr val="FFFFFF"/>
                </a:solidFill>
                <a:latin typeface="+mj-lt"/>
                <a:ea typeface="+mj-ea"/>
                <a:cs typeface="+mj-cs"/>
              </a:rPr>
              <a:t>DATA</a:t>
            </a:r>
          </a:p>
        </p:txBody>
      </p:sp>
      <p:cxnSp>
        <p:nvCxnSpPr>
          <p:cNvPr id="40" name="Straight Connector 39">
            <a:extLst>
              <a:ext uri="{FF2B5EF4-FFF2-40B4-BE49-F238E27FC236}">
                <a16:creationId xmlns:a16="http://schemas.microsoft.com/office/drawing/2014/main" id="{055CEADF-09EA-423C-8C45-F94AF44D5A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15896" y="2353592"/>
            <a:ext cx="53035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9" name="TextBox 2">
            <a:extLst>
              <a:ext uri="{FF2B5EF4-FFF2-40B4-BE49-F238E27FC236}">
                <a16:creationId xmlns:a16="http://schemas.microsoft.com/office/drawing/2014/main" id="{9C55954D-8D4B-5E79-0812-BD08DFD7F37B}"/>
              </a:ext>
            </a:extLst>
          </p:cNvPr>
          <p:cNvSpPr txBox="1"/>
          <p:nvPr/>
        </p:nvSpPr>
        <p:spPr>
          <a:xfrm>
            <a:off x="460618" y="851994"/>
            <a:ext cx="6998420" cy="5802805"/>
          </a:xfrm>
          <a:prstGeom prst="rect">
            <a:avLst/>
          </a:prstGeom>
        </p:spPr>
        <p:txBody>
          <a:bodyPr vert="horz" lIns="0" tIns="45720" rIns="0" bIns="45720" rtlCol="0">
            <a:noAutofit/>
          </a:bodyPr>
          <a:lstStyle/>
          <a:p>
            <a:pPr marL="0" marR="0">
              <a:lnSpc>
                <a:spcPct val="90000"/>
              </a:lnSpc>
              <a:spcBef>
                <a:spcPts val="0"/>
              </a:spcBef>
              <a:spcAft>
                <a:spcPts val="1000"/>
              </a:spcAft>
              <a:buFont typeface="Calibri" panose="020F0502020204030204" pitchFamily="34" charset="0"/>
            </a:pPr>
            <a:r>
              <a:rPr lang="en-US" sz="1600" dirty="0">
                <a:solidFill>
                  <a:srgbClr val="FFFFFF"/>
                </a:solidFill>
                <a:effectLst/>
                <a:latin typeface="Arial" panose="020B0604020202020204" pitchFamily="34" charset="0"/>
                <a:cs typeface="Arial" panose="020B0604020202020204" pitchFamily="34" charset="0"/>
              </a:rPr>
              <a:t>The dataset that is being considered for this analysis is extracted from Kaggle website.</a:t>
            </a:r>
          </a:p>
          <a:p>
            <a:pPr marL="0" marR="0">
              <a:lnSpc>
                <a:spcPct val="90000"/>
              </a:lnSpc>
              <a:spcBef>
                <a:spcPts val="0"/>
              </a:spcBef>
              <a:spcAft>
                <a:spcPts val="1000"/>
              </a:spcAft>
              <a:buFont typeface="Calibri" panose="020F0502020204030204" pitchFamily="34" charset="0"/>
            </a:pPr>
            <a:r>
              <a:rPr lang="en-US" sz="1600" dirty="0">
                <a:solidFill>
                  <a:srgbClr val="FFFFFF"/>
                </a:solidFill>
                <a:effectLst/>
                <a:latin typeface="Arial" panose="020B0604020202020204" pitchFamily="34" charset="0"/>
                <a:cs typeface="Arial" panose="020B0604020202020204" pitchFamily="34" charset="0"/>
              </a:rPr>
              <a:t>The first report was published in 2012, the second in 2013, the third in 2015, and the fourth in the 2016 Update. World Happiness 2017, which ranks 155 countries by their happiness levels, was released at the United Nations at an event celebrating International Day of Happiness on March 20th. </a:t>
            </a:r>
          </a:p>
          <a:p>
            <a:pPr marL="0" marR="0">
              <a:lnSpc>
                <a:spcPct val="90000"/>
              </a:lnSpc>
              <a:spcBef>
                <a:spcPts val="0"/>
              </a:spcBef>
              <a:spcAft>
                <a:spcPts val="1000"/>
              </a:spcAft>
              <a:buFont typeface="Calibri" panose="020F0502020204030204" pitchFamily="34" charset="0"/>
            </a:pPr>
            <a:endParaRPr lang="en-US" sz="1600" dirty="0">
              <a:solidFill>
                <a:srgbClr val="FFFFFF"/>
              </a:solidFill>
              <a:effectLst/>
              <a:latin typeface="Arial" panose="020B0604020202020204" pitchFamily="34" charset="0"/>
              <a:cs typeface="Arial" panose="020B0604020202020204" pitchFamily="34" charset="0"/>
            </a:endParaRPr>
          </a:p>
          <a:p>
            <a:pPr marL="0" marR="0">
              <a:lnSpc>
                <a:spcPct val="90000"/>
              </a:lnSpc>
              <a:spcBef>
                <a:spcPts val="0"/>
              </a:spcBef>
              <a:spcAft>
                <a:spcPts val="1000"/>
              </a:spcAft>
              <a:buFont typeface="Calibri" panose="020F0502020204030204" pitchFamily="34" charset="0"/>
            </a:pPr>
            <a:r>
              <a:rPr lang="en-US" sz="1600" dirty="0">
                <a:solidFill>
                  <a:srgbClr val="FFFFFF"/>
                </a:solidFill>
                <a:effectLst/>
                <a:latin typeface="Arial" panose="020B0604020202020204" pitchFamily="34" charset="0"/>
                <a:cs typeface="Arial" panose="020B0604020202020204" pitchFamily="34" charset="0"/>
              </a:rPr>
              <a:t>For our analysis we will be considering the datasets for years 2015 - 2019. </a:t>
            </a:r>
          </a:p>
          <a:p>
            <a:pPr marL="0" marR="0">
              <a:lnSpc>
                <a:spcPct val="90000"/>
              </a:lnSpc>
              <a:spcBef>
                <a:spcPts val="0"/>
              </a:spcBef>
              <a:spcAft>
                <a:spcPts val="1000"/>
              </a:spcAft>
              <a:buFont typeface="Calibri" panose="020F0502020204030204" pitchFamily="34" charset="0"/>
            </a:pPr>
            <a:endParaRPr lang="en-US" sz="1600" dirty="0">
              <a:solidFill>
                <a:srgbClr val="FFFFFF"/>
              </a:solidFill>
              <a:latin typeface="Arial" panose="020B0604020202020204" pitchFamily="34" charset="0"/>
              <a:cs typeface="Arial" panose="020B0604020202020204" pitchFamily="34" charset="0"/>
            </a:endParaRPr>
          </a:p>
          <a:p>
            <a:pPr marL="0" marR="0">
              <a:lnSpc>
                <a:spcPct val="90000"/>
              </a:lnSpc>
              <a:spcBef>
                <a:spcPts val="0"/>
              </a:spcBef>
              <a:spcAft>
                <a:spcPts val="1000"/>
              </a:spcAft>
              <a:buFont typeface="Calibri" panose="020F0502020204030204" pitchFamily="34" charset="0"/>
            </a:pPr>
            <a:r>
              <a:rPr lang="en-US" sz="2400" dirty="0">
                <a:solidFill>
                  <a:srgbClr val="FFFFFF"/>
                </a:solidFill>
                <a:latin typeface="+mj-lt"/>
                <a:cs typeface="Arial" panose="020B0604020202020204" pitchFamily="34" charset="0"/>
              </a:rPr>
              <a:t>DATA DICTIONARY - </a:t>
            </a:r>
          </a:p>
          <a:p>
            <a:pPr>
              <a:lnSpc>
                <a:spcPct val="90000"/>
              </a:lnSpc>
              <a:buFont typeface="Calibri" panose="020F0502020204030204" pitchFamily="34" charset="0"/>
            </a:pPr>
            <a:endParaRPr lang="en-US" sz="1600" b="0" i="0" dirty="0">
              <a:solidFill>
                <a:srgbClr val="FFFFFF"/>
              </a:solidFill>
              <a:effectLst/>
              <a:latin typeface="Arial" panose="020B0604020202020204" pitchFamily="34" charset="0"/>
              <a:cs typeface="Arial" panose="020B0604020202020204" pitchFamily="34" charset="0"/>
            </a:endParaRPr>
          </a:p>
          <a:p>
            <a:pPr marL="285750" indent="-285750">
              <a:lnSpc>
                <a:spcPct val="90000"/>
              </a:lnSpc>
              <a:buFont typeface="Calibri" panose="020F0502020204030204" pitchFamily="34" charset="0"/>
              <a:buChar char="•"/>
            </a:pPr>
            <a:r>
              <a:rPr lang="en-US" sz="1600" b="0" i="0" dirty="0">
                <a:solidFill>
                  <a:srgbClr val="FFFFFF"/>
                </a:solidFill>
                <a:effectLst/>
                <a:latin typeface="Arial" panose="020B0604020202020204" pitchFamily="34" charset="0"/>
                <a:cs typeface="Arial" panose="020B0604020202020204" pitchFamily="34" charset="0"/>
              </a:rPr>
              <a:t>Country or region</a:t>
            </a:r>
          </a:p>
          <a:p>
            <a:pPr marL="285750" indent="-285750">
              <a:lnSpc>
                <a:spcPct val="90000"/>
              </a:lnSpc>
              <a:buFont typeface="Calibri" panose="020F0502020204030204" pitchFamily="34" charset="0"/>
              <a:buChar char="•"/>
            </a:pPr>
            <a:r>
              <a:rPr lang="en-US" sz="1600" b="0" i="0" dirty="0">
                <a:solidFill>
                  <a:srgbClr val="FFFFFF"/>
                </a:solidFill>
                <a:effectLst/>
                <a:latin typeface="Arial" panose="020B0604020202020204" pitchFamily="34" charset="0"/>
                <a:cs typeface="Arial" panose="020B0604020202020204" pitchFamily="34" charset="0"/>
              </a:rPr>
              <a:t>Overall rank: Rank of countries based on the Happiness Score</a:t>
            </a:r>
          </a:p>
          <a:p>
            <a:pPr marL="285750" indent="-285750">
              <a:lnSpc>
                <a:spcPct val="90000"/>
              </a:lnSpc>
              <a:buFont typeface="Calibri" panose="020F0502020204030204" pitchFamily="34" charset="0"/>
              <a:buChar char="•"/>
            </a:pPr>
            <a:r>
              <a:rPr lang="en-US" sz="1600" b="0" i="0" dirty="0">
                <a:solidFill>
                  <a:srgbClr val="FFFFFF"/>
                </a:solidFill>
                <a:effectLst/>
                <a:latin typeface="Arial" panose="020B0604020202020204" pitchFamily="34" charset="0"/>
                <a:cs typeface="Arial" panose="020B0604020202020204" pitchFamily="34" charset="0"/>
              </a:rPr>
              <a:t>Score: A metric measured in terms of rating happiness on a scale of 0 to 10 where 10 is the happiest</a:t>
            </a:r>
            <a:r>
              <a:rPr lang="en-US" sz="1600" dirty="0">
                <a:solidFill>
                  <a:srgbClr val="FFFFFF"/>
                </a:solidFill>
                <a:latin typeface="Arial" panose="020B0604020202020204" pitchFamily="34" charset="0"/>
                <a:cs typeface="Arial" panose="020B0604020202020204" pitchFamily="34" charset="0"/>
              </a:rPr>
              <a:t>.</a:t>
            </a:r>
            <a:endParaRPr lang="en-US" sz="1600" b="0" i="0" dirty="0">
              <a:solidFill>
                <a:srgbClr val="FFFFFF"/>
              </a:solidFill>
              <a:effectLst/>
              <a:latin typeface="Arial" panose="020B0604020202020204" pitchFamily="34" charset="0"/>
              <a:cs typeface="Arial" panose="020B0604020202020204" pitchFamily="34" charset="0"/>
            </a:endParaRPr>
          </a:p>
          <a:p>
            <a:pPr marL="285750" indent="-285750">
              <a:lnSpc>
                <a:spcPct val="90000"/>
              </a:lnSpc>
              <a:buFont typeface="Calibri" panose="020F0502020204030204" pitchFamily="34" charset="0"/>
              <a:buChar char="•"/>
            </a:pPr>
            <a:r>
              <a:rPr lang="en-US" sz="1600" b="0" i="0" dirty="0">
                <a:solidFill>
                  <a:srgbClr val="FFFFFF"/>
                </a:solidFill>
                <a:effectLst/>
                <a:latin typeface="Arial" panose="020B0604020202020204" pitchFamily="34" charset="0"/>
                <a:cs typeface="Arial" panose="020B0604020202020204" pitchFamily="34" charset="0"/>
              </a:rPr>
              <a:t>GDP per capita</a:t>
            </a:r>
          </a:p>
          <a:p>
            <a:pPr marL="285750" indent="-285750">
              <a:lnSpc>
                <a:spcPct val="90000"/>
              </a:lnSpc>
              <a:buFont typeface="Calibri" panose="020F0502020204030204" pitchFamily="34" charset="0"/>
              <a:buChar char="•"/>
            </a:pPr>
            <a:r>
              <a:rPr lang="en-US" sz="1600" b="0" i="0" dirty="0">
                <a:solidFill>
                  <a:srgbClr val="FFFFFF"/>
                </a:solidFill>
                <a:effectLst/>
                <a:latin typeface="Arial" panose="020B0604020202020204" pitchFamily="34" charset="0"/>
                <a:cs typeface="Arial" panose="020B0604020202020204" pitchFamily="34" charset="0"/>
              </a:rPr>
              <a:t>Social support</a:t>
            </a:r>
          </a:p>
          <a:p>
            <a:pPr marL="285750" indent="-285750">
              <a:lnSpc>
                <a:spcPct val="90000"/>
              </a:lnSpc>
              <a:buFont typeface="Calibri" panose="020F0502020204030204" pitchFamily="34" charset="0"/>
              <a:buChar char="•"/>
            </a:pPr>
            <a:r>
              <a:rPr lang="en-US" sz="1600" b="0" i="0" dirty="0">
                <a:solidFill>
                  <a:srgbClr val="FFFFFF"/>
                </a:solidFill>
                <a:effectLst/>
                <a:latin typeface="Arial" panose="020B0604020202020204" pitchFamily="34" charset="0"/>
                <a:cs typeface="Arial" panose="020B0604020202020204" pitchFamily="34" charset="0"/>
              </a:rPr>
              <a:t>Healthy life expectancy</a:t>
            </a:r>
          </a:p>
          <a:p>
            <a:pPr marL="285750" indent="-285750">
              <a:lnSpc>
                <a:spcPct val="90000"/>
              </a:lnSpc>
              <a:buFont typeface="Calibri" panose="020F0502020204030204" pitchFamily="34" charset="0"/>
              <a:buChar char="•"/>
            </a:pPr>
            <a:r>
              <a:rPr lang="en-US" sz="1600" b="0" i="0" dirty="0">
                <a:solidFill>
                  <a:srgbClr val="FFFFFF"/>
                </a:solidFill>
                <a:effectLst/>
                <a:latin typeface="Arial" panose="020B0604020202020204" pitchFamily="34" charset="0"/>
                <a:cs typeface="Arial" panose="020B0604020202020204" pitchFamily="34" charset="0"/>
              </a:rPr>
              <a:t>Freedom to make life choices</a:t>
            </a:r>
          </a:p>
          <a:p>
            <a:pPr marL="285750" indent="-285750">
              <a:lnSpc>
                <a:spcPct val="90000"/>
              </a:lnSpc>
              <a:buFont typeface="Calibri" panose="020F0502020204030204" pitchFamily="34" charset="0"/>
              <a:buChar char="•"/>
            </a:pPr>
            <a:r>
              <a:rPr lang="en-US" sz="1600" b="0" i="0" dirty="0">
                <a:solidFill>
                  <a:srgbClr val="FFFFFF"/>
                </a:solidFill>
                <a:effectLst/>
                <a:latin typeface="Arial" panose="020B0604020202020204" pitchFamily="34" charset="0"/>
                <a:cs typeface="Arial" panose="020B0604020202020204" pitchFamily="34" charset="0"/>
              </a:rPr>
              <a:t>Generosity</a:t>
            </a:r>
          </a:p>
          <a:p>
            <a:pPr marL="285750" indent="-285750">
              <a:lnSpc>
                <a:spcPct val="90000"/>
              </a:lnSpc>
              <a:buFont typeface="Calibri" panose="020F0502020204030204" pitchFamily="34" charset="0"/>
              <a:buChar char="•"/>
            </a:pPr>
            <a:r>
              <a:rPr lang="en-US" sz="1600" b="0" i="0" dirty="0">
                <a:solidFill>
                  <a:srgbClr val="FFFFFF"/>
                </a:solidFill>
                <a:effectLst/>
                <a:latin typeface="Arial" panose="020B0604020202020204" pitchFamily="34" charset="0"/>
                <a:cs typeface="Arial" panose="020B0604020202020204" pitchFamily="34" charset="0"/>
              </a:rPr>
              <a:t>Perceptions of corruption</a:t>
            </a:r>
          </a:p>
        </p:txBody>
      </p:sp>
      <p:pic>
        <p:nvPicPr>
          <p:cNvPr id="28" name="Picture 5">
            <a:extLst>
              <a:ext uri="{FF2B5EF4-FFF2-40B4-BE49-F238E27FC236}">
                <a16:creationId xmlns:a16="http://schemas.microsoft.com/office/drawing/2014/main" id="{9D8A9AFB-59FA-BED4-FE1F-CFEF9938353C}"/>
              </a:ext>
            </a:extLst>
          </p:cNvPr>
          <p:cNvPicPr>
            <a:picLocks noChangeAspect="1"/>
          </p:cNvPicPr>
          <p:nvPr/>
        </p:nvPicPr>
        <p:blipFill rotWithShape="1">
          <a:blip r:embed="rId2"/>
          <a:srcRect l="83" r="62350"/>
          <a:stretch/>
        </p:blipFill>
        <p:spPr>
          <a:xfrm>
            <a:off x="7611902" y="10"/>
            <a:ext cx="4580097" cy="6857990"/>
          </a:xfrm>
          <a:prstGeom prst="rect">
            <a:avLst/>
          </a:prstGeom>
        </p:spPr>
      </p:pic>
    </p:spTree>
    <p:extLst>
      <p:ext uri="{BB962C8B-B14F-4D97-AF65-F5344CB8AC3E}">
        <p14:creationId xmlns:p14="http://schemas.microsoft.com/office/powerpoint/2010/main" val="2418170140"/>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0" name="Rectangle 4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52" name="Straight Connector 5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54" name="Rectangle 53">
            <a:extLst>
              <a:ext uri="{FF2B5EF4-FFF2-40B4-BE49-F238E27FC236}">
                <a16:creationId xmlns:a16="http://schemas.microsoft.com/office/drawing/2014/main" id="{B0E58038-8ACE-4AD9-B404-25C603550D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Graph">
            <a:extLst>
              <a:ext uri="{FF2B5EF4-FFF2-40B4-BE49-F238E27FC236}">
                <a16:creationId xmlns:a16="http://schemas.microsoft.com/office/drawing/2014/main" id="{35DD2C0A-5282-AED0-F2BF-4D43A6254E4E}"/>
              </a:ext>
            </a:extLst>
          </p:cNvPr>
          <p:cNvPicPr>
            <a:picLocks noChangeAspect="1"/>
          </p:cNvPicPr>
          <p:nvPr/>
        </p:nvPicPr>
        <p:blipFill rotWithShape="1">
          <a:blip r:embed="rId2">
            <a:alphaModFix amt="35000"/>
          </a:blip>
          <a:srcRect t="3674" b="6326"/>
          <a:stretch/>
        </p:blipFill>
        <p:spPr>
          <a:xfrm>
            <a:off x="20" y="10"/>
            <a:ext cx="12191980" cy="6857990"/>
          </a:xfrm>
          <a:prstGeom prst="rect">
            <a:avLst/>
          </a:prstGeom>
        </p:spPr>
      </p:pic>
      <p:sp>
        <p:nvSpPr>
          <p:cNvPr id="4" name="TextBox 3">
            <a:extLst>
              <a:ext uri="{FF2B5EF4-FFF2-40B4-BE49-F238E27FC236}">
                <a16:creationId xmlns:a16="http://schemas.microsoft.com/office/drawing/2014/main" id="{21AC0D39-1FEC-3938-2801-D42F072567E1}"/>
              </a:ext>
            </a:extLst>
          </p:cNvPr>
          <p:cNvSpPr txBox="1"/>
          <p:nvPr/>
        </p:nvSpPr>
        <p:spPr>
          <a:xfrm>
            <a:off x="1097280" y="711201"/>
            <a:ext cx="10058400" cy="1026159"/>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000" spc="-50" dirty="0">
                <a:solidFill>
                  <a:schemeClr val="tx1">
                    <a:lumMod val="75000"/>
                    <a:lumOff val="25000"/>
                  </a:schemeClr>
                </a:solidFill>
                <a:latin typeface="+mj-lt"/>
                <a:ea typeface="+mj-ea"/>
                <a:cs typeface="+mj-cs"/>
              </a:rPr>
              <a:t>DATA PREPARATION</a:t>
            </a:r>
          </a:p>
        </p:txBody>
      </p:sp>
      <p:cxnSp>
        <p:nvCxnSpPr>
          <p:cNvPr id="56" name="Straight Connector 55">
            <a:extLst>
              <a:ext uri="{FF2B5EF4-FFF2-40B4-BE49-F238E27FC236}">
                <a16:creationId xmlns:a16="http://schemas.microsoft.com/office/drawing/2014/main" id="{38A34772-9011-42B5-AA63-FD6DEC92EE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910746"/>
            <a:ext cx="996696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E8130057-E89A-D91F-04AF-65C160753A49}"/>
              </a:ext>
            </a:extLst>
          </p:cNvPr>
          <p:cNvSpPr txBox="1"/>
          <p:nvPr/>
        </p:nvSpPr>
        <p:spPr>
          <a:xfrm>
            <a:off x="1097280" y="2108201"/>
            <a:ext cx="10058400" cy="3760891"/>
          </a:xfrm>
          <a:prstGeom prst="rect">
            <a:avLst/>
          </a:prstGeom>
        </p:spPr>
        <p:txBody>
          <a:bodyPr vert="horz" lIns="0" tIns="45720" rIns="0" bIns="45720" rtlCol="0">
            <a:noAutofit/>
          </a:bodyPr>
          <a:lstStyle/>
          <a:p>
            <a:pPr marL="0" marR="0">
              <a:spcBef>
                <a:spcPts val="0"/>
              </a:spcBef>
              <a:spcAft>
                <a:spcPts val="1000"/>
              </a:spcAft>
              <a:buFont typeface="Calibri" panose="020F0502020204030204" pitchFamily="34" charset="0"/>
            </a:pPr>
            <a:r>
              <a:rPr lang="en-US" sz="2400" dirty="0">
                <a:solidFill>
                  <a:schemeClr val="tx1">
                    <a:lumMod val="75000"/>
                    <a:lumOff val="25000"/>
                  </a:schemeClr>
                </a:solidFill>
                <a:effectLst/>
              </a:rPr>
              <a:t>The merged dataset has about 781 entries in total</a:t>
            </a:r>
          </a:p>
          <a:p>
            <a:pPr marL="0" marR="0">
              <a:spcBef>
                <a:spcPts val="0"/>
              </a:spcBef>
              <a:spcAft>
                <a:spcPts val="1000"/>
              </a:spcAft>
              <a:buFont typeface="Calibri" panose="020F0502020204030204" pitchFamily="34" charset="0"/>
            </a:pPr>
            <a:r>
              <a:rPr lang="en-US" sz="2400" dirty="0">
                <a:solidFill>
                  <a:schemeClr val="tx1">
                    <a:lumMod val="75000"/>
                    <a:lumOff val="25000"/>
                  </a:schemeClr>
                </a:solidFill>
                <a:effectLst/>
              </a:rPr>
              <a:t>The below transformations will be done on the dataset – </a:t>
            </a:r>
          </a:p>
          <a:p>
            <a:pPr marL="342900" marR="0" lvl="0" indent="-342900">
              <a:spcBef>
                <a:spcPts val="0"/>
              </a:spcBef>
              <a:spcAft>
                <a:spcPts val="0"/>
              </a:spcAft>
              <a:buFont typeface="Calibri" panose="020F0502020204030204" pitchFamily="34" charset="0"/>
              <a:buChar char="-"/>
            </a:pPr>
            <a:r>
              <a:rPr lang="en-US" sz="2400" dirty="0">
                <a:solidFill>
                  <a:schemeClr val="tx1">
                    <a:lumMod val="75000"/>
                    <a:lumOff val="25000"/>
                  </a:schemeClr>
                </a:solidFill>
                <a:effectLst/>
              </a:rPr>
              <a:t>Removed column Dystopia Residual, as it is not available in all datasets and is not a significant factor affecting the Happiness score.</a:t>
            </a:r>
          </a:p>
          <a:p>
            <a:pPr marL="342900" marR="0" lvl="0" indent="-342900">
              <a:spcBef>
                <a:spcPts val="0"/>
              </a:spcBef>
              <a:spcAft>
                <a:spcPts val="0"/>
              </a:spcAft>
              <a:buFont typeface="Calibri" panose="020F0502020204030204" pitchFamily="34" charset="0"/>
              <a:buChar char="-"/>
            </a:pPr>
            <a:r>
              <a:rPr lang="en-US" sz="2400" dirty="0">
                <a:solidFill>
                  <a:schemeClr val="tx1">
                    <a:lumMod val="75000"/>
                    <a:lumOff val="25000"/>
                  </a:schemeClr>
                </a:solidFill>
                <a:effectLst/>
              </a:rPr>
              <a:t>Rename columns for better appeal, understanding and to keep the names consistent across all years.</a:t>
            </a:r>
          </a:p>
          <a:p>
            <a:pPr marL="342900" marR="0" lvl="0" indent="-342900">
              <a:spcBef>
                <a:spcPts val="0"/>
              </a:spcBef>
              <a:spcAft>
                <a:spcPts val="1000"/>
              </a:spcAft>
              <a:buFont typeface="Calibri" panose="020F0502020204030204" pitchFamily="34" charset="0"/>
              <a:buChar char="-"/>
            </a:pPr>
            <a:r>
              <a:rPr lang="en-US" sz="2400" dirty="0">
                <a:solidFill>
                  <a:schemeClr val="tx1">
                    <a:lumMod val="75000"/>
                    <a:lumOff val="25000"/>
                  </a:schemeClr>
                </a:solidFill>
                <a:effectLst/>
              </a:rPr>
              <a:t>Add the Year column to differentiate the datasets.</a:t>
            </a:r>
          </a:p>
          <a:p>
            <a:pPr marL="342900" marR="0" lvl="0" indent="-342900">
              <a:spcBef>
                <a:spcPts val="0"/>
              </a:spcBef>
              <a:spcAft>
                <a:spcPts val="1000"/>
              </a:spcAft>
              <a:buFont typeface="Calibri" panose="020F0502020204030204" pitchFamily="34" charset="0"/>
              <a:buChar char="-"/>
            </a:pPr>
            <a:r>
              <a:rPr lang="en-US" sz="2400" dirty="0">
                <a:solidFill>
                  <a:schemeClr val="tx1">
                    <a:lumMod val="75000"/>
                    <a:lumOff val="25000"/>
                  </a:schemeClr>
                </a:solidFill>
                <a:effectLst/>
              </a:rPr>
              <a:t>Investigate the missing values in columns and remove them from the data frame.</a:t>
            </a:r>
            <a:endParaRPr lang="en-US" sz="2400" dirty="0">
              <a:solidFill>
                <a:schemeClr val="tx1">
                  <a:lumMod val="75000"/>
                  <a:lumOff val="25000"/>
                </a:schemeClr>
              </a:solidFill>
            </a:endParaRPr>
          </a:p>
        </p:txBody>
      </p:sp>
      <p:sp>
        <p:nvSpPr>
          <p:cNvPr id="58" name="Rectangle 57">
            <a:extLst>
              <a:ext uri="{FF2B5EF4-FFF2-40B4-BE49-F238E27FC236}">
                <a16:creationId xmlns:a16="http://schemas.microsoft.com/office/drawing/2014/main" id="{82BCDE19-2810-4337-9C49-8589C42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351256520"/>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3" name="Rectangle 82">
            <a:extLst>
              <a:ext uri="{FF2B5EF4-FFF2-40B4-BE49-F238E27FC236}">
                <a16:creationId xmlns:a16="http://schemas.microsoft.com/office/drawing/2014/main" id="{39E3965E-AC41-4711-9D10-E25ABB132D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85" name="Straight Connector 84">
            <a:extLst>
              <a:ext uri="{FF2B5EF4-FFF2-40B4-BE49-F238E27FC236}">
                <a16:creationId xmlns:a16="http://schemas.microsoft.com/office/drawing/2014/main" id="{1F5DC8C3-BA5F-4EED-BB9A-A14272BD82A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87" name="Rectangle 86">
            <a:extLst>
              <a:ext uri="{FF2B5EF4-FFF2-40B4-BE49-F238E27FC236}">
                <a16:creationId xmlns:a16="http://schemas.microsoft.com/office/drawing/2014/main" id="{990BAFCD-EA0A-47F4-8B00-AAB1E67A90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text, screenshot, plot, diagram&#10;&#10;Description automatically generated">
            <a:extLst>
              <a:ext uri="{FF2B5EF4-FFF2-40B4-BE49-F238E27FC236}">
                <a16:creationId xmlns:a16="http://schemas.microsoft.com/office/drawing/2014/main" id="{2E6701D3-8051-0F43-22F4-9DE2341F79C1}"/>
              </a:ext>
            </a:extLst>
          </p:cNvPr>
          <p:cNvPicPr>
            <a:picLocks noChangeAspect="1"/>
          </p:cNvPicPr>
          <p:nvPr/>
        </p:nvPicPr>
        <p:blipFill>
          <a:blip r:embed="rId3"/>
          <a:stretch>
            <a:fillRect/>
          </a:stretch>
        </p:blipFill>
        <p:spPr>
          <a:xfrm>
            <a:off x="2331947" y="54546"/>
            <a:ext cx="7528106" cy="4366302"/>
          </a:xfrm>
          <a:prstGeom prst="rect">
            <a:avLst/>
          </a:prstGeom>
        </p:spPr>
      </p:pic>
      <p:sp>
        <p:nvSpPr>
          <p:cNvPr id="89" name="Rectangle 88">
            <a:extLst>
              <a:ext uri="{FF2B5EF4-FFF2-40B4-BE49-F238E27FC236}">
                <a16:creationId xmlns:a16="http://schemas.microsoft.com/office/drawing/2014/main" id="{2F9C61D6-37CC-4AD4-83C3-022D08874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4551037"/>
            <a:ext cx="12192000" cy="2306963"/>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extBox 1">
            <a:extLst>
              <a:ext uri="{FF2B5EF4-FFF2-40B4-BE49-F238E27FC236}">
                <a16:creationId xmlns:a16="http://schemas.microsoft.com/office/drawing/2014/main" id="{806EBC14-6E17-E6DC-B2DF-40E136995362}"/>
              </a:ext>
            </a:extLst>
          </p:cNvPr>
          <p:cNvSpPr txBox="1"/>
          <p:nvPr/>
        </p:nvSpPr>
        <p:spPr>
          <a:xfrm>
            <a:off x="632900" y="4905662"/>
            <a:ext cx="7330353" cy="1541176"/>
          </a:xfrm>
          <a:prstGeom prst="rect">
            <a:avLst/>
          </a:prstGeom>
        </p:spPr>
        <p:txBody>
          <a:bodyPr vert="horz" lIns="91440" tIns="45720" rIns="91440" bIns="45720" rtlCol="0" anchor="ctr">
            <a:normAutofit/>
          </a:bodyPr>
          <a:lstStyle/>
          <a:p>
            <a:pPr algn="r">
              <a:lnSpc>
                <a:spcPct val="90000"/>
              </a:lnSpc>
              <a:spcBef>
                <a:spcPct val="0"/>
              </a:spcBef>
              <a:spcAft>
                <a:spcPts val="600"/>
              </a:spcAft>
            </a:pPr>
            <a:r>
              <a:rPr lang="en-US" sz="2800" spc="-50" dirty="0">
                <a:solidFill>
                  <a:srgbClr val="FFFFFF"/>
                </a:solidFill>
                <a:latin typeface="+mj-lt"/>
                <a:ea typeface="+mj-ea"/>
                <a:cs typeface="+mj-cs"/>
              </a:rPr>
              <a:t>DATA VISUALIZATION </a:t>
            </a:r>
          </a:p>
          <a:p>
            <a:pPr algn="r">
              <a:lnSpc>
                <a:spcPct val="90000"/>
              </a:lnSpc>
              <a:spcBef>
                <a:spcPct val="0"/>
              </a:spcBef>
              <a:spcAft>
                <a:spcPts val="600"/>
              </a:spcAft>
            </a:pPr>
            <a:r>
              <a:rPr lang="en-US" sz="2800" spc="-50" dirty="0">
                <a:solidFill>
                  <a:srgbClr val="FFFFFF"/>
                </a:solidFill>
                <a:latin typeface="+mj-lt"/>
                <a:ea typeface="+mj-ea"/>
                <a:cs typeface="+mj-cs"/>
              </a:rPr>
              <a:t>– Impact of Factors over the years</a:t>
            </a:r>
          </a:p>
        </p:txBody>
      </p:sp>
      <p:cxnSp>
        <p:nvCxnSpPr>
          <p:cNvPr id="91" name="Straight Connector 90">
            <a:extLst>
              <a:ext uri="{FF2B5EF4-FFF2-40B4-BE49-F238E27FC236}">
                <a16:creationId xmlns:a16="http://schemas.microsoft.com/office/drawing/2014/main" id="{2669285E-35F6-4010-B084-229A808458C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7532847" y="5676251"/>
            <a:ext cx="118872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24150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1" name="Straight Connector 1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7" name="Straight Connector 16">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F4EFB5F-25C0-B659-04E4-DC79FA3F4730}"/>
              </a:ext>
            </a:extLst>
          </p:cNvPr>
          <p:cNvSpPr txBox="1"/>
          <p:nvPr/>
        </p:nvSpPr>
        <p:spPr>
          <a:xfrm>
            <a:off x="571752" y="1390650"/>
            <a:ext cx="3005462" cy="4598670"/>
          </a:xfrm>
          <a:prstGeom prst="rect">
            <a:avLst/>
          </a:prstGeom>
        </p:spPr>
        <p:txBody>
          <a:bodyPr vert="horz" lIns="0" tIns="45720" rIns="0" bIns="45720" rtlCol="0">
            <a:normAutofit/>
          </a:bodyPr>
          <a:lstStyle/>
          <a:p>
            <a:pPr>
              <a:buFont typeface="Calibri" panose="020F0502020204030204" pitchFamily="34" charset="0"/>
            </a:pPr>
            <a:r>
              <a:rPr lang="en-US" sz="3200" dirty="0">
                <a:solidFill>
                  <a:srgbClr val="FFFFFF"/>
                </a:solidFill>
                <a:latin typeface="+mj-lt"/>
              </a:rPr>
              <a:t>Rank vs Factors – 2019</a:t>
            </a:r>
          </a:p>
          <a:p>
            <a:pPr>
              <a:buFont typeface="Calibri" panose="020F0502020204030204" pitchFamily="34" charset="0"/>
            </a:pPr>
            <a:endParaRPr lang="en-US" dirty="0">
              <a:solidFill>
                <a:srgbClr val="FFFFFF"/>
              </a:solidFill>
            </a:endParaRPr>
          </a:p>
          <a:p>
            <a:pPr>
              <a:buFont typeface="Calibri" panose="020F0502020204030204" pitchFamily="34" charset="0"/>
            </a:pPr>
            <a:endParaRPr lang="en-US" dirty="0">
              <a:solidFill>
                <a:srgbClr val="FFFFFF"/>
              </a:solidFill>
            </a:endParaRPr>
          </a:p>
          <a:p>
            <a:pPr>
              <a:buFont typeface="Calibri" panose="020F0502020204030204" pitchFamily="34" charset="0"/>
            </a:pPr>
            <a:endParaRPr lang="en-US" dirty="0">
              <a:solidFill>
                <a:srgbClr val="FFFFFF"/>
              </a:solidFill>
            </a:endParaRPr>
          </a:p>
          <a:p>
            <a:pPr>
              <a:buFont typeface="Calibri" panose="020F0502020204030204" pitchFamily="34" charset="0"/>
            </a:pPr>
            <a:endParaRPr lang="en-US" dirty="0">
              <a:solidFill>
                <a:srgbClr val="FFFFFF"/>
              </a:solidFill>
            </a:endParaRPr>
          </a:p>
          <a:p>
            <a:pPr marL="0" marR="0">
              <a:spcBef>
                <a:spcPts val="0"/>
              </a:spcBef>
              <a:spcAft>
                <a:spcPts val="1000"/>
              </a:spcAft>
              <a:buFont typeface="Calibri" panose="020F0502020204030204" pitchFamily="34" charset="0"/>
            </a:pPr>
            <a:r>
              <a:rPr lang="en-US" dirty="0">
                <a:solidFill>
                  <a:srgbClr val="FFFFFF"/>
                </a:solidFill>
                <a:effectLst/>
              </a:rPr>
              <a:t>GDP, Social Support, Healthy Life expectancy have a positive impact on the score.</a:t>
            </a:r>
          </a:p>
          <a:p>
            <a:pPr>
              <a:buFont typeface="Calibri" panose="020F0502020204030204" pitchFamily="34" charset="0"/>
            </a:pPr>
            <a:r>
              <a:rPr lang="en-US" dirty="0">
                <a:solidFill>
                  <a:srgbClr val="FFFFFF"/>
                </a:solidFill>
                <a:effectLst/>
              </a:rPr>
              <a:t>To an extent Freedom also have a positive impact. Perception of corruption seems to have an impact.</a:t>
            </a:r>
            <a:endParaRPr lang="en-US" dirty="0">
              <a:solidFill>
                <a:srgbClr val="FFFFFF"/>
              </a:solidFill>
            </a:endParaRPr>
          </a:p>
        </p:txBody>
      </p:sp>
      <p:pic>
        <p:nvPicPr>
          <p:cNvPr id="3" name="Picture 2">
            <a:extLst>
              <a:ext uri="{FF2B5EF4-FFF2-40B4-BE49-F238E27FC236}">
                <a16:creationId xmlns:a16="http://schemas.microsoft.com/office/drawing/2014/main" id="{E8560CED-0A45-B195-CEE7-38A9773C6E36}"/>
              </a:ext>
            </a:extLst>
          </p:cNvPr>
          <p:cNvPicPr>
            <a:picLocks noChangeAspect="1"/>
          </p:cNvPicPr>
          <p:nvPr/>
        </p:nvPicPr>
        <p:blipFill>
          <a:blip r:embed="rId3"/>
          <a:stretch>
            <a:fillRect/>
          </a:stretch>
        </p:blipFill>
        <p:spPr>
          <a:xfrm>
            <a:off x="4124238" y="466725"/>
            <a:ext cx="7908534" cy="5522595"/>
          </a:xfrm>
          <a:prstGeom prst="rect">
            <a:avLst/>
          </a:prstGeom>
        </p:spPr>
      </p:pic>
    </p:spTree>
    <p:extLst>
      <p:ext uri="{BB962C8B-B14F-4D97-AF65-F5344CB8AC3E}">
        <p14:creationId xmlns:p14="http://schemas.microsoft.com/office/powerpoint/2010/main" val="12986518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8">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1" name="Straight Connector 10">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2" name="Rectangle 12">
            <a:extLst>
              <a:ext uri="{FF2B5EF4-FFF2-40B4-BE49-F238E27FC236}">
                <a16:creationId xmlns:a16="http://schemas.microsoft.com/office/drawing/2014/main" id="{990D0034-F768-41E7-85D4-F38C4DE857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solidFill>
            <a:schemeClr val="tx1"/>
          </a:solidFill>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dirty="0"/>
          </a:p>
        </p:txBody>
      </p:sp>
      <p:sp>
        <p:nvSpPr>
          <p:cNvPr id="23" name="Rectangle 14">
            <a:extLst>
              <a:ext uri="{FF2B5EF4-FFF2-40B4-BE49-F238E27FC236}">
                <a16:creationId xmlns:a16="http://schemas.microsoft.com/office/drawing/2014/main" id="{95B38FD6-641F-41BF-B466-C1C6366420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7474" y="1238442"/>
            <a:ext cx="3635926" cy="4355751"/>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16">
            <a:extLst>
              <a:ext uri="{FF2B5EF4-FFF2-40B4-BE49-F238E27FC236}">
                <a16:creationId xmlns:a16="http://schemas.microsoft.com/office/drawing/2014/main" id="{6BF9119E-766E-4526-AAE5-639F577C049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92128" y="2865016"/>
            <a:ext cx="292608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C3619558-A7AF-08DD-BC46-7C7E0A916F1A}"/>
              </a:ext>
            </a:extLst>
          </p:cNvPr>
          <p:cNvSpPr txBox="1"/>
          <p:nvPr/>
        </p:nvSpPr>
        <p:spPr>
          <a:xfrm>
            <a:off x="948648" y="2978254"/>
            <a:ext cx="3153580" cy="2444238"/>
          </a:xfrm>
          <a:prstGeom prst="rect">
            <a:avLst/>
          </a:prstGeom>
        </p:spPr>
        <p:txBody>
          <a:bodyPr vert="horz" lIns="0" tIns="45720" rIns="0" bIns="45720" rtlCol="0">
            <a:normAutofit/>
          </a:bodyPr>
          <a:lstStyle/>
          <a:p>
            <a:pPr>
              <a:spcAft>
                <a:spcPts val="600"/>
              </a:spcAft>
              <a:buFont typeface="Calibri" panose="020F0502020204030204" pitchFamily="34" charset="0"/>
            </a:pPr>
            <a:r>
              <a:rPr lang="en-US" sz="1600" dirty="0"/>
              <a:t>Who is the happiest and who is not? </a:t>
            </a:r>
          </a:p>
          <a:p>
            <a:pPr>
              <a:spcAft>
                <a:spcPts val="600"/>
              </a:spcAft>
              <a:buFont typeface="Calibri" panose="020F0502020204030204" pitchFamily="34" charset="0"/>
            </a:pPr>
            <a:endParaRPr lang="en-US" sz="1600" dirty="0"/>
          </a:p>
          <a:p>
            <a:pPr>
              <a:spcAft>
                <a:spcPts val="600"/>
              </a:spcAft>
            </a:pPr>
            <a:r>
              <a:rPr lang="en-US" sz="1600" dirty="0">
                <a:effectLst/>
                <a:ea typeface="Times New Roman" panose="02020603050405020304" pitchFamily="18" charset="0"/>
                <a:cs typeface="Times New Roman" panose="02020603050405020304" pitchFamily="18" charset="0"/>
              </a:rPr>
              <a:t>Finland, Denmark, and Norway lead the way on overall happiness scores. </a:t>
            </a:r>
          </a:p>
          <a:p>
            <a:pPr>
              <a:spcAft>
                <a:spcPts val="600"/>
              </a:spcAft>
              <a:buFont typeface="Calibri" panose="020F0502020204030204" pitchFamily="34" charset="0"/>
            </a:pPr>
            <a:r>
              <a:rPr lang="en-US" sz="1600" dirty="0"/>
              <a:t>South Sudan, Central African Republic, Afghanistan are observed to have the least happiness scores.</a:t>
            </a:r>
          </a:p>
        </p:txBody>
      </p:sp>
      <p:pic>
        <p:nvPicPr>
          <p:cNvPr id="2" name="Picture 1" descr="A picture containing text, screenshot, colorfulness, font&#10;&#10;Description automatically generated">
            <a:extLst>
              <a:ext uri="{FF2B5EF4-FFF2-40B4-BE49-F238E27FC236}">
                <a16:creationId xmlns:a16="http://schemas.microsoft.com/office/drawing/2014/main" id="{05EB2D84-ABD1-9336-D3FF-ECB1228AED23}"/>
              </a:ext>
            </a:extLst>
          </p:cNvPr>
          <p:cNvPicPr>
            <a:picLocks noChangeAspect="1"/>
          </p:cNvPicPr>
          <p:nvPr/>
        </p:nvPicPr>
        <p:blipFill>
          <a:blip r:embed="rId3"/>
          <a:stretch>
            <a:fillRect/>
          </a:stretch>
        </p:blipFill>
        <p:spPr>
          <a:xfrm>
            <a:off x="4521947" y="198939"/>
            <a:ext cx="6288927" cy="3001461"/>
          </a:xfrm>
          <a:prstGeom prst="rect">
            <a:avLst/>
          </a:prstGeom>
        </p:spPr>
      </p:pic>
      <p:pic>
        <p:nvPicPr>
          <p:cNvPr id="3" name="Picture 2" descr="A picture containing text, screenshot, colorfulness, font&#10;&#10;Description automatically generated">
            <a:extLst>
              <a:ext uri="{FF2B5EF4-FFF2-40B4-BE49-F238E27FC236}">
                <a16:creationId xmlns:a16="http://schemas.microsoft.com/office/drawing/2014/main" id="{DC32F383-3DF3-1D17-4F1F-6E271CDEBE24}"/>
              </a:ext>
            </a:extLst>
          </p:cNvPr>
          <p:cNvPicPr>
            <a:picLocks noChangeAspect="1"/>
          </p:cNvPicPr>
          <p:nvPr/>
        </p:nvPicPr>
        <p:blipFill>
          <a:blip r:embed="rId4"/>
          <a:stretch>
            <a:fillRect/>
          </a:stretch>
        </p:blipFill>
        <p:spPr>
          <a:xfrm>
            <a:off x="4481263" y="3429000"/>
            <a:ext cx="6329611" cy="2814822"/>
          </a:xfrm>
          <a:prstGeom prst="rect">
            <a:avLst/>
          </a:prstGeom>
        </p:spPr>
      </p:pic>
      <p:sp>
        <p:nvSpPr>
          <p:cNvPr id="19" name="Rectangle 18">
            <a:extLst>
              <a:ext uri="{FF2B5EF4-FFF2-40B4-BE49-F238E27FC236}">
                <a16:creationId xmlns:a16="http://schemas.microsoft.com/office/drawing/2014/main" id="{7363FFA6-C551-4935-A474-8B2482E55B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extBox 4">
            <a:extLst>
              <a:ext uri="{FF2B5EF4-FFF2-40B4-BE49-F238E27FC236}">
                <a16:creationId xmlns:a16="http://schemas.microsoft.com/office/drawing/2014/main" id="{279C31FC-5DD8-2615-EF00-F0A105A6EEAC}"/>
              </a:ext>
            </a:extLst>
          </p:cNvPr>
          <p:cNvSpPr txBox="1"/>
          <p:nvPr/>
        </p:nvSpPr>
        <p:spPr>
          <a:xfrm>
            <a:off x="838200" y="1581150"/>
            <a:ext cx="3264028" cy="954107"/>
          </a:xfrm>
          <a:prstGeom prst="rect">
            <a:avLst/>
          </a:prstGeom>
          <a:noFill/>
        </p:spPr>
        <p:txBody>
          <a:bodyPr wrap="square" rtlCol="0">
            <a:spAutoFit/>
          </a:bodyPr>
          <a:lstStyle/>
          <a:p>
            <a:r>
              <a:rPr lang="en-US" sz="2800" dirty="0">
                <a:latin typeface="+mj-lt"/>
              </a:rPr>
              <a:t>HAPPINESS SCORES - 2019</a:t>
            </a:r>
          </a:p>
        </p:txBody>
      </p:sp>
    </p:spTree>
    <p:extLst>
      <p:ext uri="{BB962C8B-B14F-4D97-AF65-F5344CB8AC3E}">
        <p14:creationId xmlns:p14="http://schemas.microsoft.com/office/powerpoint/2010/main" val="629921697"/>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9">
            <a:extLst>
              <a:ext uri="{FF2B5EF4-FFF2-40B4-BE49-F238E27FC236}">
                <a16:creationId xmlns:a16="http://schemas.microsoft.com/office/drawing/2014/main" id="{416A0E3C-60E6-4F39-BC55-5F7C224E1F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20" name="Straight Connector 11">
            <a:extLst>
              <a:ext uri="{FF2B5EF4-FFF2-40B4-BE49-F238E27FC236}">
                <a16:creationId xmlns:a16="http://schemas.microsoft.com/office/drawing/2014/main" id="{C5025DAC-8B93-4160-B017-3A274A5828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useBgFill="1">
        <p:nvSpPr>
          <p:cNvPr id="21" name="Rectangle 13">
            <a:extLst>
              <a:ext uri="{FF2B5EF4-FFF2-40B4-BE49-F238E27FC236}">
                <a16:creationId xmlns:a16="http://schemas.microsoft.com/office/drawing/2014/main" id="{0AB6E427-3F73-4C06-A5D5-AE52C388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15">
            <a:extLst>
              <a:ext uri="{FF2B5EF4-FFF2-40B4-BE49-F238E27FC236}">
                <a16:creationId xmlns:a16="http://schemas.microsoft.com/office/drawing/2014/main" id="{D8C9BDAA-0390-4B39-9B5C-BC95E5120D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9919"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8" name="Straight Connector 17">
            <a:extLst>
              <a:ext uri="{FF2B5EF4-FFF2-40B4-BE49-F238E27FC236}">
                <a16:creationId xmlns:a16="http://schemas.microsoft.com/office/drawing/2014/main" id="{E04A321A-A039-4720-87B4-66A4210E0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71752" y="2638787"/>
            <a:ext cx="27432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D699DB2D-2731-FAE6-DAD3-8F2BC1F7A7BA}"/>
              </a:ext>
            </a:extLst>
          </p:cNvPr>
          <p:cNvSpPr txBox="1"/>
          <p:nvPr/>
        </p:nvSpPr>
        <p:spPr>
          <a:xfrm>
            <a:off x="344979" y="853440"/>
            <a:ext cx="3600449" cy="5151119"/>
          </a:xfrm>
          <a:prstGeom prst="rect">
            <a:avLst/>
          </a:prstGeom>
        </p:spPr>
        <p:txBody>
          <a:bodyPr vert="horz" lIns="0" tIns="45720" rIns="0" bIns="45720" rtlCol="0">
            <a:normAutofit/>
          </a:bodyPr>
          <a:lstStyle/>
          <a:p>
            <a:pPr>
              <a:lnSpc>
                <a:spcPct val="90000"/>
              </a:lnSpc>
              <a:spcAft>
                <a:spcPts val="600"/>
              </a:spcAft>
              <a:buFont typeface="Calibri" panose="020F0502020204030204" pitchFamily="34" charset="0"/>
            </a:pPr>
            <a:r>
              <a:rPr lang="en-US" sz="3600" dirty="0">
                <a:solidFill>
                  <a:srgbClr val="FFFFFF"/>
                </a:solidFill>
                <a:latin typeface="+mj-lt"/>
              </a:rPr>
              <a:t>Factors that influence our happiness</a:t>
            </a:r>
          </a:p>
          <a:p>
            <a:pPr>
              <a:lnSpc>
                <a:spcPct val="90000"/>
              </a:lnSpc>
              <a:spcAft>
                <a:spcPts val="600"/>
              </a:spcAft>
              <a:buFont typeface="Calibri" panose="020F0502020204030204" pitchFamily="34" charset="0"/>
            </a:pPr>
            <a:endParaRPr lang="en-US" dirty="0">
              <a:solidFill>
                <a:srgbClr val="FFFFFF"/>
              </a:solidFill>
            </a:endParaRPr>
          </a:p>
          <a:p>
            <a:pPr>
              <a:lnSpc>
                <a:spcPct val="90000"/>
              </a:lnSpc>
              <a:spcAft>
                <a:spcPts val="600"/>
              </a:spcAft>
              <a:buFont typeface="Calibri" panose="020F0502020204030204" pitchFamily="34" charset="0"/>
            </a:pPr>
            <a:endParaRPr lang="en-US" dirty="0">
              <a:solidFill>
                <a:srgbClr val="FFFFFF"/>
              </a:solidFill>
            </a:endParaRPr>
          </a:p>
          <a:p>
            <a:pPr>
              <a:lnSpc>
                <a:spcPct val="90000"/>
              </a:lnSpc>
              <a:spcAft>
                <a:spcPts val="600"/>
              </a:spcAft>
              <a:buFont typeface="Calibri" panose="020F0502020204030204" pitchFamily="34" charset="0"/>
            </a:pPr>
            <a:endParaRPr lang="en-US" dirty="0">
              <a:solidFill>
                <a:srgbClr val="FFFFFF"/>
              </a:solidFill>
            </a:endParaRPr>
          </a:p>
          <a:p>
            <a:pPr>
              <a:lnSpc>
                <a:spcPct val="90000"/>
              </a:lnSpc>
              <a:spcAft>
                <a:spcPts val="600"/>
              </a:spcAft>
              <a:buFont typeface="Calibri" panose="020F0502020204030204" pitchFamily="34" charset="0"/>
            </a:pPr>
            <a:r>
              <a:rPr lang="en-US" sz="2000" dirty="0">
                <a:solidFill>
                  <a:srgbClr val="FFFFFF"/>
                </a:solidFill>
              </a:rPr>
              <a:t>GPD Per capita</a:t>
            </a:r>
          </a:p>
          <a:p>
            <a:pPr>
              <a:lnSpc>
                <a:spcPct val="90000"/>
              </a:lnSpc>
              <a:spcAft>
                <a:spcPts val="600"/>
              </a:spcAft>
              <a:buFont typeface="Calibri" panose="020F0502020204030204" pitchFamily="34" charset="0"/>
            </a:pPr>
            <a:r>
              <a:rPr lang="en-US" sz="2000" dirty="0">
                <a:solidFill>
                  <a:srgbClr val="FFFFFF"/>
                </a:solidFill>
              </a:rPr>
              <a:t>Good Health and life expectancy</a:t>
            </a:r>
          </a:p>
          <a:p>
            <a:pPr>
              <a:lnSpc>
                <a:spcPct val="90000"/>
              </a:lnSpc>
              <a:spcAft>
                <a:spcPts val="600"/>
              </a:spcAft>
              <a:buFont typeface="Calibri" panose="020F0502020204030204" pitchFamily="34" charset="0"/>
            </a:pPr>
            <a:r>
              <a:rPr lang="en-US" sz="2000" dirty="0">
                <a:solidFill>
                  <a:srgbClr val="FFFFFF"/>
                </a:solidFill>
              </a:rPr>
              <a:t>Freedom of choice</a:t>
            </a:r>
          </a:p>
          <a:p>
            <a:pPr>
              <a:lnSpc>
                <a:spcPct val="90000"/>
              </a:lnSpc>
              <a:spcAft>
                <a:spcPts val="600"/>
              </a:spcAft>
              <a:buFont typeface="Calibri" panose="020F0502020204030204" pitchFamily="34" charset="0"/>
            </a:pPr>
            <a:r>
              <a:rPr lang="en-US" sz="2000" dirty="0">
                <a:solidFill>
                  <a:srgbClr val="FFFFFF"/>
                </a:solidFill>
              </a:rPr>
              <a:t>And Societal support system</a:t>
            </a:r>
          </a:p>
          <a:p>
            <a:pPr>
              <a:lnSpc>
                <a:spcPct val="90000"/>
              </a:lnSpc>
              <a:spcAft>
                <a:spcPts val="600"/>
              </a:spcAft>
              <a:buFont typeface="Calibri" panose="020F0502020204030204" pitchFamily="34" charset="0"/>
            </a:pPr>
            <a:endParaRPr lang="en-US" dirty="0">
              <a:solidFill>
                <a:srgbClr val="FFFFFF"/>
              </a:solidFill>
            </a:endParaRPr>
          </a:p>
          <a:p>
            <a:pPr>
              <a:lnSpc>
                <a:spcPct val="90000"/>
              </a:lnSpc>
              <a:spcAft>
                <a:spcPts val="600"/>
              </a:spcAft>
              <a:buFont typeface="Calibri" panose="020F0502020204030204" pitchFamily="34" charset="0"/>
            </a:pPr>
            <a:endParaRPr lang="en-US" dirty="0">
              <a:solidFill>
                <a:srgbClr val="FFFFFF"/>
              </a:solidFill>
            </a:endParaRPr>
          </a:p>
        </p:txBody>
      </p:sp>
      <p:pic>
        <p:nvPicPr>
          <p:cNvPr id="2" name="Picture 1" descr="A picture containing text, screenshot, diagram, font&#10;&#10;Description automatically generated">
            <a:extLst>
              <a:ext uri="{FF2B5EF4-FFF2-40B4-BE49-F238E27FC236}">
                <a16:creationId xmlns:a16="http://schemas.microsoft.com/office/drawing/2014/main" id="{25919FAD-1F1A-8A0D-97A6-E122CD641168}"/>
              </a:ext>
            </a:extLst>
          </p:cNvPr>
          <p:cNvPicPr>
            <a:picLocks noChangeAspect="1"/>
          </p:cNvPicPr>
          <p:nvPr/>
        </p:nvPicPr>
        <p:blipFill rotWithShape="1">
          <a:blip r:embed="rId3"/>
          <a:srcRect r="-6" b="4043"/>
          <a:stretch/>
        </p:blipFill>
        <p:spPr>
          <a:xfrm>
            <a:off x="4529826" y="309764"/>
            <a:ext cx="6823973" cy="5892916"/>
          </a:xfrm>
          <a:prstGeom prst="rect">
            <a:avLst/>
          </a:prstGeom>
        </p:spPr>
      </p:pic>
    </p:spTree>
    <p:extLst>
      <p:ext uri="{BB962C8B-B14F-4D97-AF65-F5344CB8AC3E}">
        <p14:creationId xmlns:p14="http://schemas.microsoft.com/office/powerpoint/2010/main" val="3088291416"/>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ppt/theme/themeOverride2.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{1DF051D0-1018-414C-90AE-46829738D607}tf22712842_win32</Template>
  <TotalTime>3191</TotalTime>
  <Words>1504</Words>
  <Application>Microsoft Office PowerPoint</Application>
  <PresentationFormat>Widescreen</PresentationFormat>
  <Paragraphs>152</Paragraphs>
  <Slides>15</Slides>
  <Notes>7</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Bookman Old Style</vt:lpstr>
      <vt:lpstr>Calibri</vt:lpstr>
      <vt:lpstr>Franklin Gothic Book</vt:lpstr>
      <vt:lpstr>1_RetrospectVTI</vt:lpstr>
      <vt:lpstr>World Happiness Report - Analysis</vt:lpstr>
      <vt:lpstr>PowerPoint Presentation</vt:lpstr>
      <vt:lpstr>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World Happiness Report - Analysis</dc:title>
  <dc:creator>Meenakshi Shankara</dc:creator>
  <cp:lastModifiedBy>Meenakshi Shankara</cp:lastModifiedBy>
  <cp:revision>19</cp:revision>
  <dcterms:created xsi:type="dcterms:W3CDTF">2023-07-05T14:22:27Z</dcterms:created>
  <dcterms:modified xsi:type="dcterms:W3CDTF">2023-07-07T19:33:41Z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